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12700" cap="flat">
              <a:solidFill>
                <a:srgbClr val="00517C"/>
              </a:solidFill>
              <a:prstDash val="solid"/>
              <a:round/>
            </a:ln>
          </a:top>
          <a:bottom>
            <a:ln w="127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rgbClr val="CAD5E7"/>
          </a:solidFill>
        </a:fill>
      </a:tcStyle>
    </a:wholeTbl>
    <a:band2H>
      <a:tcTxStyle/>
      <a:tcStyle>
        <a:tcBdr/>
        <a:fill>
          <a:solidFill>
            <a:srgbClr val="E6EBF4"/>
          </a:solidFill>
        </a:fill>
      </a:tcStyle>
    </a:band2H>
    <a:firstCol>
      <a:tcTxStyle b="on" i="off">
        <a:fontRef idx="major">
          <a:srgbClr val="00517C"/>
        </a:fontRef>
        <a:srgbClr val="00517C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12700" cap="flat">
              <a:solidFill>
                <a:srgbClr val="00517C"/>
              </a:solidFill>
              <a:prstDash val="solid"/>
              <a:round/>
            </a:ln>
          </a:top>
          <a:bottom>
            <a:ln w="127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517C"/>
        </a:fontRef>
        <a:srgbClr val="00517C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38100" cap="flat">
              <a:solidFill>
                <a:srgbClr val="00517C"/>
              </a:solidFill>
              <a:prstDash val="solid"/>
              <a:round/>
            </a:ln>
          </a:top>
          <a:bottom>
            <a:ln w="127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517C"/>
        </a:fontRef>
        <a:srgbClr val="00517C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12700" cap="flat">
              <a:solidFill>
                <a:srgbClr val="00517C"/>
              </a:solidFill>
              <a:prstDash val="solid"/>
              <a:round/>
            </a:ln>
          </a:top>
          <a:bottom>
            <a:ln w="381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12700" cap="flat">
              <a:solidFill>
                <a:srgbClr val="00517C"/>
              </a:solidFill>
              <a:prstDash val="solid"/>
              <a:round/>
            </a:ln>
          </a:top>
          <a:bottom>
            <a:ln w="127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rgbClr val="CADCD9"/>
          </a:solidFill>
        </a:fill>
      </a:tcStyle>
    </a:wholeTbl>
    <a:band2H>
      <a:tcTxStyle/>
      <a:tcStyle>
        <a:tcBdr/>
        <a:fill>
          <a:solidFill>
            <a:srgbClr val="E6EEED"/>
          </a:solidFill>
        </a:fill>
      </a:tcStyle>
    </a:band2H>
    <a:firstCol>
      <a:tcTxStyle b="on" i="off">
        <a:fontRef idx="major">
          <a:srgbClr val="00517C"/>
        </a:fontRef>
        <a:srgbClr val="00517C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12700" cap="flat">
              <a:solidFill>
                <a:srgbClr val="00517C"/>
              </a:solidFill>
              <a:prstDash val="solid"/>
              <a:round/>
            </a:ln>
          </a:top>
          <a:bottom>
            <a:ln w="127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517C"/>
        </a:fontRef>
        <a:srgbClr val="00517C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38100" cap="flat">
              <a:solidFill>
                <a:srgbClr val="00517C"/>
              </a:solidFill>
              <a:prstDash val="solid"/>
              <a:round/>
            </a:ln>
          </a:top>
          <a:bottom>
            <a:ln w="127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517C"/>
        </a:fontRef>
        <a:srgbClr val="00517C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12700" cap="flat">
              <a:solidFill>
                <a:srgbClr val="00517C"/>
              </a:solidFill>
              <a:prstDash val="solid"/>
              <a:round/>
            </a:ln>
          </a:top>
          <a:bottom>
            <a:ln w="381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12700" cap="flat">
              <a:solidFill>
                <a:srgbClr val="00517C"/>
              </a:solidFill>
              <a:prstDash val="solid"/>
              <a:round/>
            </a:ln>
          </a:top>
          <a:bottom>
            <a:ln w="127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rgbClr val="FFF7CC"/>
          </a:solidFill>
        </a:fill>
      </a:tcStyle>
    </a:wholeTbl>
    <a:band2H>
      <a:tcTxStyle/>
      <a:tcStyle>
        <a:tcBdr/>
        <a:fill>
          <a:solidFill>
            <a:srgbClr val="FFFBE7"/>
          </a:solidFill>
        </a:fill>
      </a:tcStyle>
    </a:band2H>
    <a:firstCol>
      <a:tcTxStyle b="on" i="off">
        <a:fontRef idx="major">
          <a:srgbClr val="00517C"/>
        </a:fontRef>
        <a:srgbClr val="00517C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12700" cap="flat">
              <a:solidFill>
                <a:srgbClr val="00517C"/>
              </a:solidFill>
              <a:prstDash val="solid"/>
              <a:round/>
            </a:ln>
          </a:top>
          <a:bottom>
            <a:ln w="127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517C"/>
        </a:fontRef>
        <a:srgbClr val="00517C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38100" cap="flat">
              <a:solidFill>
                <a:srgbClr val="00517C"/>
              </a:solidFill>
              <a:prstDash val="solid"/>
              <a:round/>
            </a:ln>
          </a:top>
          <a:bottom>
            <a:ln w="127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517C"/>
        </a:fontRef>
        <a:srgbClr val="00517C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12700" cap="flat">
              <a:solidFill>
                <a:srgbClr val="00517C"/>
              </a:solidFill>
              <a:prstDash val="solid"/>
              <a:round/>
            </a:ln>
          </a:top>
          <a:bottom>
            <a:ln w="381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00517C"/>
          </a:solidFill>
        </a:fill>
      </a:tcStyle>
    </a:band2H>
    <a:firstCol>
      <a:tcTxStyle b="on" i="off">
        <a:fontRef idx="major">
          <a:srgbClr val="00517C"/>
        </a:fontRef>
        <a:srgbClr val="00517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517C"/>
          </a:solidFill>
        </a:fill>
      </a:tcStyle>
    </a:lastRow>
    <a:firstRow>
      <a:tcTxStyle b="on" i="off">
        <a:fontRef idx="major">
          <a:srgbClr val="00517C"/>
        </a:fontRef>
        <a:srgbClr val="00517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12700" cap="flat">
              <a:solidFill>
                <a:srgbClr val="00517C"/>
              </a:solidFill>
              <a:prstDash val="solid"/>
              <a:round/>
            </a:ln>
          </a:top>
          <a:bottom>
            <a:ln w="127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517C"/>
        </a:fontRef>
        <a:srgbClr val="00517C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12700" cap="flat">
              <a:solidFill>
                <a:srgbClr val="00517C"/>
              </a:solidFill>
              <a:prstDash val="solid"/>
              <a:round/>
            </a:ln>
          </a:top>
          <a:bottom>
            <a:ln w="127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00517C"/>
        </a:fontRef>
        <a:srgbClr val="00517C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38100" cap="flat">
              <a:solidFill>
                <a:srgbClr val="00517C"/>
              </a:solidFill>
              <a:prstDash val="solid"/>
              <a:round/>
            </a:ln>
          </a:top>
          <a:bottom>
            <a:ln w="127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00517C"/>
        </a:fontRef>
        <a:srgbClr val="00517C"/>
      </a:tcTxStyle>
      <a:tcStyle>
        <a:tcBdr>
          <a:left>
            <a:ln w="12700" cap="flat">
              <a:solidFill>
                <a:srgbClr val="00517C"/>
              </a:solidFill>
              <a:prstDash val="solid"/>
              <a:round/>
            </a:ln>
          </a:left>
          <a:right>
            <a:ln w="12700" cap="flat">
              <a:solidFill>
                <a:srgbClr val="00517C"/>
              </a:solidFill>
              <a:prstDash val="solid"/>
              <a:round/>
            </a:ln>
          </a:right>
          <a:top>
            <a:ln w="12700" cap="flat">
              <a:solidFill>
                <a:srgbClr val="00517C"/>
              </a:solidFill>
              <a:prstDash val="solid"/>
              <a:round/>
            </a:ln>
          </a:top>
          <a:bottom>
            <a:ln w="38100" cap="flat">
              <a:solidFill>
                <a:srgbClr val="00517C"/>
              </a:solidFill>
              <a:prstDash val="solid"/>
              <a:round/>
            </a:ln>
          </a:bottom>
          <a:insideH>
            <a:ln w="12700" cap="flat">
              <a:solidFill>
                <a:srgbClr val="00517C"/>
              </a:solidFill>
              <a:prstDash val="solid"/>
              <a:round/>
            </a:ln>
          </a:insideH>
          <a:insideV>
            <a:ln w="12700" cap="flat">
              <a:solidFill>
                <a:srgbClr val="00517C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11"/>
  </p:normalViewPr>
  <p:slideViewPr>
    <p:cSldViewPr snapToGrid="0">
      <p:cViewPr varScale="1">
        <p:scale>
          <a:sx n="107" d="100"/>
          <a:sy n="107" d="100"/>
        </p:scale>
        <p:origin x="1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I would like to acknowledge that we are gathered on the ancestral and contemporary land of the Sioux, Arapaho, Cheyenne, and Ute peoples, who still thrive today.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;p2"/>
          <p:cNvSpPr/>
          <p:nvPr/>
        </p:nvSpPr>
        <p:spPr>
          <a:xfrm>
            <a:off x="1524800" y="672605"/>
            <a:ext cx="1081626" cy="1124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28575">
            <a:solidFill>
              <a:schemeClr val="accent5"/>
            </a:solidFill>
            <a:miter lim="8000"/>
          </a:ln>
        </p:spPr>
        <p:txBody>
          <a:bodyPr lIns="0" tIns="0" rIns="0" bIns="0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" name="Google Shape;11;p2"/>
          <p:cNvSpPr/>
          <p:nvPr/>
        </p:nvSpPr>
        <p:spPr>
          <a:xfrm rot="10800000">
            <a:off x="6537562" y="3342925"/>
            <a:ext cx="1081626" cy="1124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28575">
            <a:solidFill>
              <a:schemeClr val="accent5"/>
            </a:solidFill>
            <a:miter lim="8000"/>
          </a:ln>
        </p:spPr>
        <p:txBody>
          <a:bodyPr lIns="0" tIns="0" rIns="0" bIns="0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" name="Google Shape;12;p2"/>
          <p:cNvSpPr/>
          <p:nvPr/>
        </p:nvSpPr>
        <p:spPr>
          <a:xfrm>
            <a:off x="4359602" y="2817464"/>
            <a:ext cx="424801" cy="1"/>
          </a:xfrm>
          <a:prstGeom prst="line">
            <a:avLst/>
          </a:prstGeom>
          <a:ln w="38100">
            <a:solidFill>
              <a:schemeClr val="accent4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680302" y="1188925"/>
            <a:ext cx="5783401" cy="1457401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80302" y="3049449"/>
            <a:ext cx="5783401" cy="9090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53;p11"/>
          <p:cNvSpPr/>
          <p:nvPr/>
        </p:nvSpPr>
        <p:spPr>
          <a:xfrm>
            <a:off x="149" y="5076825"/>
            <a:ext cx="9143702" cy="666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0" name="xx%"/>
          <p:cNvSpPr txBox="1">
            <a:spLocks noGrp="1"/>
          </p:cNvSpPr>
          <p:nvPr>
            <p:ph type="title" hasCustomPrompt="1"/>
          </p:nvPr>
        </p:nvSpPr>
        <p:spPr>
          <a:xfrm>
            <a:off x="387899" y="1152450"/>
            <a:ext cx="8368202" cy="1538400"/>
          </a:xfrm>
          <a:prstGeom prst="rect">
            <a:avLst/>
          </a:prstGeom>
        </p:spPr>
        <p:txBody>
          <a:bodyPr anchor="ctr"/>
          <a:lstStyle>
            <a:lvl1pPr algn="ctr">
              <a:defRPr sz="13000">
                <a:solidFill>
                  <a:schemeClr val="accent5"/>
                </a:solidFill>
              </a:defRPr>
            </a:lvl1pPr>
          </a:lstStyle>
          <a:p>
            <a:r>
              <a:t>xx%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7899" y="2919450"/>
            <a:ext cx="8368202" cy="10716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7;p3"/>
          <p:cNvSpPr/>
          <p:nvPr/>
        </p:nvSpPr>
        <p:spPr>
          <a:xfrm>
            <a:off x="4359602" y="2817464"/>
            <a:ext cx="424801" cy="1"/>
          </a:xfrm>
          <a:prstGeom prst="line">
            <a:avLst/>
          </a:prstGeom>
          <a:ln w="38100">
            <a:solidFill>
              <a:schemeClr val="accent4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1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21;p4"/>
          <p:cNvSpPr/>
          <p:nvPr/>
        </p:nvSpPr>
        <p:spPr>
          <a:xfrm>
            <a:off x="492563" y="1260284"/>
            <a:ext cx="424801" cy="1"/>
          </a:xfrm>
          <a:prstGeom prst="line">
            <a:avLst/>
          </a:prstGeom>
          <a:ln w="38100">
            <a:solidFill>
              <a:schemeClr val="accent4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xfrm>
            <a:off x="387899" y="1489823"/>
            <a:ext cx="8368202" cy="30789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26;p5"/>
          <p:cNvSpPr/>
          <p:nvPr/>
        </p:nvSpPr>
        <p:spPr>
          <a:xfrm>
            <a:off x="492563" y="1260284"/>
            <a:ext cx="424801" cy="1"/>
          </a:xfrm>
          <a:prstGeom prst="line">
            <a:avLst/>
          </a:prstGeom>
          <a:ln w="38100">
            <a:solidFill>
              <a:schemeClr val="accent4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7899" y="1489824"/>
            <a:ext cx="3999902" cy="3078902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Google Shape;29;p5"/>
          <p:cNvSpPr txBox="1">
            <a:spLocks noGrp="1"/>
          </p:cNvSpPr>
          <p:nvPr>
            <p:ph type="body" sz="half" idx="21"/>
          </p:nvPr>
        </p:nvSpPr>
        <p:spPr>
          <a:xfrm>
            <a:off x="4756199" y="1489824"/>
            <a:ext cx="3999902" cy="3078901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35;p7"/>
          <p:cNvSpPr/>
          <p:nvPr/>
        </p:nvSpPr>
        <p:spPr>
          <a:xfrm>
            <a:off x="489218" y="1412276"/>
            <a:ext cx="331501" cy="1"/>
          </a:xfrm>
          <a:prstGeom prst="line">
            <a:avLst/>
          </a:prstGeom>
          <a:ln w="38100">
            <a:solidFill>
              <a:schemeClr val="accent4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387899" y="555600"/>
            <a:ext cx="2808001" cy="755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7899" y="1594024"/>
            <a:ext cx="2808001" cy="26811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490250" y="526349"/>
            <a:ext cx="56187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43;p9"/>
          <p:cNvSpPr/>
          <p:nvPr/>
        </p:nvSpPr>
        <p:spPr>
          <a:xfrm>
            <a:off x="4572000" y="-75"/>
            <a:ext cx="4572000" cy="5143501"/>
          </a:xfrm>
          <a:prstGeom prst="rect">
            <a:avLst/>
          </a:prstGeom>
          <a:solidFill>
            <a:srgbClr val="00406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0" name="Google Shape;44;p9"/>
          <p:cNvSpPr/>
          <p:nvPr/>
        </p:nvSpPr>
        <p:spPr>
          <a:xfrm>
            <a:off x="5029675" y="4495503"/>
            <a:ext cx="540901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1"/>
          </a:xfrm>
          <a:prstGeom prst="rect">
            <a:avLst/>
          </a:prstGeom>
        </p:spPr>
        <p:txBody>
          <a:bodyPr/>
          <a:lstStyle>
            <a:lvl1pPr algn="ctr">
              <a:defRPr sz="3800"/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769000"/>
            <a:ext cx="4045200" cy="13455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chemeClr val="accent5"/>
                </a:solidFill>
              </a:defRPr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chemeClr val="accent5"/>
                </a:solidFill>
              </a:defRPr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chemeClr val="accent5"/>
                </a:solidFill>
              </a:defRPr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chemeClr val="accent5"/>
                </a:solidFill>
              </a:defRPr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chemeClr val="accent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Google Shape;47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199"/>
            <a:ext cx="3837000" cy="36951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9499" y="4233724"/>
            <a:ext cx="5998802" cy="5988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>
              <a:lnSpc>
                <a:spcPct val="100000"/>
              </a:lnSpc>
              <a:buClrTx/>
              <a:buFontTx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>
              <a:lnSpc>
                <a:spcPct val="100000"/>
              </a:lnSpc>
              <a:buClrTx/>
              <a:buFontTx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>
              <a:lnSpc>
                <a:spcPct val="100000"/>
              </a:lnSpc>
              <a:buClrTx/>
              <a:buFontTx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>
              <a:lnSpc>
                <a:spcPct val="100000"/>
              </a:lnSpc>
              <a:buClrTx/>
              <a:buFontTx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692391"/>
            <a:ext cx="336814" cy="335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Roboto Slab"/>
          <a:ea typeface="Roboto Slab"/>
          <a:cs typeface="Roboto Slab"/>
          <a:sym typeface="Roboto Slab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Roboto Slab"/>
          <a:ea typeface="Roboto Slab"/>
          <a:cs typeface="Roboto Slab"/>
          <a:sym typeface="Roboto Slab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Roboto Slab"/>
          <a:ea typeface="Roboto Slab"/>
          <a:cs typeface="Roboto Slab"/>
          <a:sym typeface="Roboto Slab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Roboto Slab"/>
          <a:ea typeface="Roboto Slab"/>
          <a:cs typeface="Roboto Slab"/>
          <a:sym typeface="Roboto Slab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Roboto Slab"/>
          <a:ea typeface="Roboto Slab"/>
          <a:cs typeface="Roboto Slab"/>
          <a:sym typeface="Roboto Slab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Roboto Slab"/>
          <a:ea typeface="Roboto Slab"/>
          <a:cs typeface="Roboto Slab"/>
          <a:sym typeface="Roboto Slab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Roboto Slab"/>
          <a:ea typeface="Roboto Slab"/>
          <a:cs typeface="Roboto Slab"/>
          <a:sym typeface="Roboto Slab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Roboto Slab"/>
          <a:ea typeface="Roboto Slab"/>
          <a:cs typeface="Roboto Slab"/>
          <a:sym typeface="Roboto Slab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Roboto Slab"/>
          <a:ea typeface="Roboto Slab"/>
          <a:cs typeface="Roboto Slab"/>
          <a:sym typeface="Roboto Slab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sz="1800" b="0" i="0" u="none" strike="noStrike" cap="none" spc="0" baseline="0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sz="1800" b="0" i="0" u="none" strike="noStrike" cap="none" spc="0" baseline="0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sz="1800" b="0" i="0" u="none" strike="noStrike" cap="none" spc="0" baseline="0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sz="1800" b="0" i="0" u="none" strike="noStrike" cap="none" spc="0" baseline="0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sz="1800" b="0" i="0" u="none" strike="noStrike" cap="none" spc="0" baseline="0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sz="1800" b="0" i="0" u="none" strike="noStrike" cap="none" spc="0" baseline="0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sz="1800" b="0" i="0" u="none" strike="noStrike" cap="none" spc="0" baseline="0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sz="1800" b="0" i="0" u="none" strike="noStrike" cap="none" spc="0" baseline="0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sz="1800" b="0" i="0" u="none" strike="noStrike" cap="none" spc="0" baseline="0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ado.com/cities-and-towns/westminst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a.org/rusa/resources/guidelines/guidelinesbehaviora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1" cy="1457401"/>
          </a:xfrm>
          <a:prstGeom prst="rect">
            <a:avLst/>
          </a:prstGeom>
        </p:spPr>
        <p:txBody>
          <a:bodyPr/>
          <a:lstStyle>
            <a:lvl1pPr defTabSz="731520">
              <a:defRPr sz="2880"/>
            </a:lvl1pPr>
          </a:lstStyle>
          <a:p>
            <a:r>
              <a:t>Eight Steps to Excellent Customer Service in Virtual Reference</a:t>
            </a:r>
          </a:p>
        </p:txBody>
      </p:sp>
      <p:sp>
        <p:nvSpPr>
          <p:cNvPr id="119" name="Google Shape;64;p13"/>
          <p:cNvSpPr txBox="1">
            <a:spLocks noGrp="1"/>
          </p:cNvSpPr>
          <p:nvPr>
            <p:ph type="subTitle" sz="quarter" idx="1"/>
          </p:nvPr>
        </p:nvSpPr>
        <p:spPr>
          <a:xfrm>
            <a:off x="1680302" y="3049449"/>
            <a:ext cx="5783401" cy="909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t>September 9, 202</a:t>
            </a:r>
            <a:r>
              <a:rPr lang="en-US"/>
              <a:t>2</a:t>
            </a:r>
            <a:endParaRPr/>
          </a:p>
          <a:p>
            <a:pPr marL="0" indent="0">
              <a:lnSpc>
                <a:spcPct val="90000"/>
              </a:lnSpc>
            </a:pPr>
            <a:r>
              <a:rPr dirty="0"/>
              <a:t>Julie Edwards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35;p22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6"/>
                </a:solidFill>
              </a:defRPr>
            </a:pPr>
            <a:r>
              <a:t>Step 4: Being Patient</a:t>
            </a:r>
            <a:r>
              <a:rPr>
                <a:solidFill>
                  <a:srgbClr val="FFFFFF"/>
                </a:solidFill>
              </a:rPr>
              <a:t>                 Listening </a:t>
            </a:r>
          </a:p>
        </p:txBody>
      </p:sp>
      <p:sp>
        <p:nvSpPr>
          <p:cNvPr id="190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87899" y="1489823"/>
            <a:ext cx="8368202" cy="3078902"/>
          </a:xfrm>
          <a:prstGeom prst="rect">
            <a:avLst/>
          </a:prstGeom>
        </p:spPr>
        <p:txBody>
          <a:bodyPr/>
          <a:lstStyle/>
          <a:p>
            <a:r>
              <a:t>Patrons don’t always ask clear questions</a:t>
            </a:r>
            <a:br/>
            <a:endParaRPr/>
          </a:p>
          <a:p>
            <a:r>
              <a:t>Questions are refined </a:t>
            </a:r>
            <a:r>
              <a:rPr i="1">
                <a:solidFill>
                  <a:schemeClr val="accent6"/>
                </a:solidFill>
              </a:rPr>
              <a:t>as they are asked</a:t>
            </a:r>
            <a:r>
              <a:t>.</a:t>
            </a:r>
            <a:br/>
            <a:endParaRPr/>
          </a:p>
          <a:p>
            <a:r>
              <a:t>Give patrons time to ask their questions so you’re not typing over them. </a:t>
            </a:r>
            <a:br/>
            <a:endParaRPr/>
          </a:p>
          <a:p>
            <a:r>
              <a:t>Demonstrate patience: </a:t>
            </a:r>
          </a:p>
        </p:txBody>
      </p:sp>
      <p:sp>
        <p:nvSpPr>
          <p:cNvPr id="191" name="Google Shape;137;p22"/>
          <p:cNvSpPr/>
          <p:nvPr/>
        </p:nvSpPr>
        <p:spPr>
          <a:xfrm>
            <a:off x="4564650" y="558525"/>
            <a:ext cx="970201" cy="485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D8DC"/>
          </a:solidFill>
          <a:ln>
            <a:solidFill>
              <a:srgbClr val="00406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94" name="Google Shape;138;p22"/>
          <p:cNvGrpSpPr/>
          <p:nvPr/>
        </p:nvGrpSpPr>
        <p:grpSpPr>
          <a:xfrm>
            <a:off x="1834077" y="3855099"/>
            <a:ext cx="1248001" cy="727651"/>
            <a:chOff x="0" y="0"/>
            <a:chExt cx="1247999" cy="727650"/>
          </a:xfrm>
        </p:grpSpPr>
        <p:sp>
          <p:nvSpPr>
            <p:cNvPr id="192" name="Shape"/>
            <p:cNvSpPr/>
            <p:nvPr/>
          </p:nvSpPr>
          <p:spPr>
            <a:xfrm>
              <a:off x="0" y="0"/>
              <a:ext cx="1248001" cy="72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93" name="“Take your time.”"/>
            <p:cNvSpPr txBox="1"/>
            <p:nvPr/>
          </p:nvSpPr>
          <p:spPr>
            <a:xfrm>
              <a:off x="4762" y="16075"/>
              <a:ext cx="1238476" cy="614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“Take your time.” </a:t>
              </a:r>
            </a:p>
          </p:txBody>
        </p:sp>
      </p:grpSp>
      <p:grpSp>
        <p:nvGrpSpPr>
          <p:cNvPr id="197" name="Google Shape;139;p22"/>
          <p:cNvGrpSpPr/>
          <p:nvPr/>
        </p:nvGrpSpPr>
        <p:grpSpPr>
          <a:xfrm>
            <a:off x="4086908" y="3855099"/>
            <a:ext cx="1925702" cy="727651"/>
            <a:chOff x="0" y="0"/>
            <a:chExt cx="1925700" cy="727650"/>
          </a:xfrm>
        </p:grpSpPr>
        <p:sp>
          <p:nvSpPr>
            <p:cNvPr id="195" name="Shape"/>
            <p:cNvSpPr/>
            <p:nvPr/>
          </p:nvSpPr>
          <p:spPr>
            <a:xfrm>
              <a:off x="0" y="0"/>
              <a:ext cx="1925701" cy="72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96" name="“Is this what you’re looking for?”"/>
            <p:cNvSpPr txBox="1"/>
            <p:nvPr/>
          </p:nvSpPr>
          <p:spPr>
            <a:xfrm>
              <a:off x="4762" y="16075"/>
              <a:ext cx="1916176" cy="614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“Is this what you’re looking for?”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  <p:bldP spid="197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44;p23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6"/>
                </a:solidFill>
              </a:defRPr>
            </a:pPr>
            <a:r>
              <a:t>Step 5: Staying in Contact  </a:t>
            </a:r>
            <a:r>
              <a:rPr>
                <a:solidFill>
                  <a:srgbClr val="FFFFFF"/>
                </a:solidFill>
              </a:rPr>
              <a:t>             Searching</a:t>
            </a:r>
          </a:p>
        </p:txBody>
      </p:sp>
      <p:sp>
        <p:nvSpPr>
          <p:cNvPr id="200" name="Google Shape;145;p23"/>
          <p:cNvSpPr txBox="1">
            <a:spLocks noGrp="1"/>
          </p:cNvSpPr>
          <p:nvPr>
            <p:ph type="body" idx="1"/>
          </p:nvPr>
        </p:nvSpPr>
        <p:spPr>
          <a:xfrm>
            <a:off x="387899" y="1489823"/>
            <a:ext cx="8368202" cy="3078902"/>
          </a:xfrm>
          <a:prstGeom prst="rect">
            <a:avLst/>
          </a:prstGeom>
        </p:spPr>
        <p:txBody>
          <a:bodyPr/>
          <a:lstStyle/>
          <a:p>
            <a:r>
              <a:t>Patrons can’t see you searching in chat</a:t>
            </a:r>
            <a:br/>
            <a:endParaRPr/>
          </a:p>
          <a:p>
            <a:r>
              <a:t>Let them know what you’re doing</a:t>
            </a:r>
            <a:br/>
            <a:br/>
            <a:br/>
            <a:endParaRPr/>
          </a:p>
          <a:p>
            <a:r>
              <a:t>Reestablish contact</a:t>
            </a:r>
          </a:p>
        </p:txBody>
      </p:sp>
      <p:sp>
        <p:nvSpPr>
          <p:cNvPr id="201" name="Google Shape;146;p23"/>
          <p:cNvSpPr/>
          <p:nvPr/>
        </p:nvSpPr>
        <p:spPr>
          <a:xfrm>
            <a:off x="5322725" y="558525"/>
            <a:ext cx="970201" cy="485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D8DC"/>
          </a:solidFill>
          <a:ln>
            <a:solidFill>
              <a:srgbClr val="00406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204" name="Google Shape;147;p23"/>
          <p:cNvGrpSpPr/>
          <p:nvPr/>
        </p:nvGrpSpPr>
        <p:grpSpPr>
          <a:xfrm>
            <a:off x="3601825" y="2548099"/>
            <a:ext cx="3886201" cy="751302"/>
            <a:chOff x="0" y="0"/>
            <a:chExt cx="3886200" cy="751300"/>
          </a:xfrm>
        </p:grpSpPr>
        <p:sp>
          <p:nvSpPr>
            <p:cNvPr id="202" name="Shape"/>
            <p:cNvSpPr/>
            <p:nvPr/>
          </p:nvSpPr>
          <p:spPr>
            <a:xfrm>
              <a:off x="0" y="23650"/>
              <a:ext cx="3886201" cy="72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3" name="“I’m going to search in our catalog. Hold on a minute and I’ll be back in touch.”"/>
            <p:cNvSpPr txBox="1"/>
            <p:nvPr/>
          </p:nvSpPr>
          <p:spPr>
            <a:xfrm>
              <a:off x="4762" y="0"/>
              <a:ext cx="3876676" cy="694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“I’m going to search in our catalog. Hold on a minute and I’ll be back in touch.”</a:t>
              </a:r>
            </a:p>
          </p:txBody>
        </p:sp>
      </p:grpSp>
      <p:grpSp>
        <p:nvGrpSpPr>
          <p:cNvPr id="207" name="Google Shape;148;p23"/>
          <p:cNvGrpSpPr/>
          <p:nvPr/>
        </p:nvGrpSpPr>
        <p:grpSpPr>
          <a:xfrm>
            <a:off x="3601825" y="3860150"/>
            <a:ext cx="3886201" cy="727651"/>
            <a:chOff x="0" y="0"/>
            <a:chExt cx="3886200" cy="727650"/>
          </a:xfrm>
        </p:grpSpPr>
        <p:sp>
          <p:nvSpPr>
            <p:cNvPr id="205" name="Shape"/>
            <p:cNvSpPr/>
            <p:nvPr/>
          </p:nvSpPr>
          <p:spPr>
            <a:xfrm>
              <a:off x="0" y="0"/>
              <a:ext cx="3886201" cy="72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206" name="“I think I found some useful information. Are you still with me?”"/>
            <p:cNvSpPr txBox="1"/>
            <p:nvPr/>
          </p:nvSpPr>
          <p:spPr>
            <a:xfrm>
              <a:off x="4762" y="16075"/>
              <a:ext cx="3876676" cy="614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“I think I found some useful information. Are you still with me?”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animBg="1" advAuto="0"/>
      <p:bldP spid="207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153;p24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r>
              <a:t>Staying in Contact, continued</a:t>
            </a:r>
          </a:p>
        </p:txBody>
      </p:sp>
      <p:sp>
        <p:nvSpPr>
          <p:cNvPr id="210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87899" y="1489823"/>
            <a:ext cx="8368202" cy="3078902"/>
          </a:xfrm>
          <a:prstGeom prst="rect">
            <a:avLst/>
          </a:prstGeom>
        </p:spPr>
        <p:txBody>
          <a:bodyPr/>
          <a:lstStyle/>
          <a:p>
            <a:r>
              <a:t>If a search is taking a long time, check in</a:t>
            </a:r>
            <a:br/>
            <a:br/>
            <a:br/>
            <a:endParaRPr/>
          </a:p>
          <a:p>
            <a:r>
              <a:t>Be explicit asking for feedback</a:t>
            </a:r>
          </a:p>
        </p:txBody>
      </p:sp>
      <p:grpSp>
        <p:nvGrpSpPr>
          <p:cNvPr id="213" name="Google Shape;155;p24"/>
          <p:cNvGrpSpPr/>
          <p:nvPr/>
        </p:nvGrpSpPr>
        <p:grpSpPr>
          <a:xfrm>
            <a:off x="3698449" y="1940199"/>
            <a:ext cx="3183001" cy="613914"/>
            <a:chOff x="0" y="0"/>
            <a:chExt cx="3183000" cy="613912"/>
          </a:xfrm>
        </p:grpSpPr>
        <p:sp>
          <p:nvSpPr>
            <p:cNvPr id="211" name="Shape"/>
            <p:cNvSpPr/>
            <p:nvPr/>
          </p:nvSpPr>
          <p:spPr>
            <a:xfrm>
              <a:off x="0" y="0"/>
              <a:ext cx="3183001" cy="61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2" name="“I’m still searching, hold tight.”"/>
            <p:cNvSpPr txBox="1"/>
            <p:nvPr/>
          </p:nvSpPr>
          <p:spPr>
            <a:xfrm>
              <a:off x="4762" y="73474"/>
              <a:ext cx="3173476" cy="398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“I’m still searching, hold tight.”</a:t>
              </a:r>
            </a:p>
          </p:txBody>
        </p:sp>
      </p:grpSp>
      <p:grpSp>
        <p:nvGrpSpPr>
          <p:cNvPr id="216" name="Google Shape;156;p24"/>
          <p:cNvGrpSpPr/>
          <p:nvPr/>
        </p:nvGrpSpPr>
        <p:grpSpPr>
          <a:xfrm>
            <a:off x="1177275" y="3248774"/>
            <a:ext cx="1733101" cy="1074264"/>
            <a:chOff x="0" y="0"/>
            <a:chExt cx="1733100" cy="1074263"/>
          </a:xfrm>
        </p:grpSpPr>
        <p:sp>
          <p:nvSpPr>
            <p:cNvPr id="214" name="Shape"/>
            <p:cNvSpPr/>
            <p:nvPr/>
          </p:nvSpPr>
          <p:spPr>
            <a:xfrm>
              <a:off x="0" y="0"/>
              <a:ext cx="1733101" cy="107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5" name="“Is this what you’re looking for?”"/>
            <p:cNvSpPr txBox="1"/>
            <p:nvPr/>
          </p:nvSpPr>
          <p:spPr>
            <a:xfrm>
              <a:off x="4762" y="130399"/>
              <a:ext cx="1723576" cy="694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“Is this what you’re looking for?”</a:t>
              </a:r>
            </a:p>
          </p:txBody>
        </p:sp>
      </p:grpSp>
      <p:grpSp>
        <p:nvGrpSpPr>
          <p:cNvPr id="219" name="Google Shape;157;p24"/>
          <p:cNvGrpSpPr/>
          <p:nvPr/>
        </p:nvGrpSpPr>
        <p:grpSpPr>
          <a:xfrm>
            <a:off x="3359951" y="3281969"/>
            <a:ext cx="1124101" cy="1074264"/>
            <a:chOff x="0" y="0"/>
            <a:chExt cx="1124099" cy="1074263"/>
          </a:xfrm>
        </p:grpSpPr>
        <p:sp>
          <p:nvSpPr>
            <p:cNvPr id="217" name="Shape"/>
            <p:cNvSpPr/>
            <p:nvPr/>
          </p:nvSpPr>
          <p:spPr>
            <a:xfrm>
              <a:off x="0" y="0"/>
              <a:ext cx="1124101" cy="107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8" name="“Is this link helpful?”"/>
            <p:cNvSpPr txBox="1"/>
            <p:nvPr/>
          </p:nvSpPr>
          <p:spPr>
            <a:xfrm>
              <a:off x="4762" y="130399"/>
              <a:ext cx="1114576" cy="694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“Is this link helpful?”</a:t>
              </a:r>
            </a:p>
          </p:txBody>
        </p:sp>
      </p:grpSp>
      <p:grpSp>
        <p:nvGrpSpPr>
          <p:cNvPr id="222" name="Google Shape;158;p24"/>
          <p:cNvGrpSpPr/>
          <p:nvPr/>
        </p:nvGrpSpPr>
        <p:grpSpPr>
          <a:xfrm>
            <a:off x="4911075" y="3281974"/>
            <a:ext cx="1458901" cy="1139401"/>
            <a:chOff x="0" y="0"/>
            <a:chExt cx="1458900" cy="1139400"/>
          </a:xfrm>
        </p:grpSpPr>
        <p:sp>
          <p:nvSpPr>
            <p:cNvPr id="220" name="Shape"/>
            <p:cNvSpPr/>
            <p:nvPr/>
          </p:nvSpPr>
          <p:spPr>
            <a:xfrm>
              <a:off x="0" y="0"/>
              <a:ext cx="1458901" cy="113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1" name="“Are we finding what you need?”"/>
            <p:cNvSpPr txBox="1"/>
            <p:nvPr/>
          </p:nvSpPr>
          <p:spPr>
            <a:xfrm>
              <a:off x="4762" y="11673"/>
              <a:ext cx="1449376" cy="989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“Are we finding what you need?”</a:t>
              </a:r>
            </a:p>
          </p:txBody>
        </p:sp>
      </p:grpSp>
      <p:grpSp>
        <p:nvGrpSpPr>
          <p:cNvPr id="225" name="Google Shape;159;p24"/>
          <p:cNvGrpSpPr/>
          <p:nvPr/>
        </p:nvGrpSpPr>
        <p:grpSpPr>
          <a:xfrm>
            <a:off x="6770424" y="3281974"/>
            <a:ext cx="2031001" cy="1139401"/>
            <a:chOff x="0" y="0"/>
            <a:chExt cx="2031000" cy="1139400"/>
          </a:xfrm>
        </p:grpSpPr>
        <p:sp>
          <p:nvSpPr>
            <p:cNvPr id="223" name="Shape"/>
            <p:cNvSpPr/>
            <p:nvPr/>
          </p:nvSpPr>
          <p:spPr>
            <a:xfrm>
              <a:off x="0" y="0"/>
              <a:ext cx="2031001" cy="113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4" name="“Does this completely answer your question?”"/>
            <p:cNvSpPr txBox="1"/>
            <p:nvPr/>
          </p:nvSpPr>
          <p:spPr>
            <a:xfrm>
              <a:off x="4762" y="11673"/>
              <a:ext cx="2021476" cy="989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“Does this completely answer your question?”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  <p:bldP spid="216" grpId="2" animBg="1" advAuto="0"/>
      <p:bldP spid="219" grpId="3" animBg="1" advAuto="0"/>
      <p:bldP spid="222" grpId="4" animBg="1" advAuto="0"/>
      <p:bldP spid="225" grpId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164;p25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6"/>
                </a:solidFill>
              </a:defRPr>
            </a:pPr>
            <a:r>
              <a:t>Step 6: Break it Down</a:t>
            </a:r>
            <a:r>
              <a:rPr>
                <a:solidFill>
                  <a:srgbClr val="FFFFFF"/>
                </a:solidFill>
              </a:rPr>
              <a:t>              Searching</a:t>
            </a:r>
          </a:p>
        </p:txBody>
      </p:sp>
      <p:sp>
        <p:nvSpPr>
          <p:cNvPr id="228" name="Google Shape;165;p25"/>
          <p:cNvSpPr txBox="1">
            <a:spLocks noGrp="1"/>
          </p:cNvSpPr>
          <p:nvPr>
            <p:ph type="body" idx="1"/>
          </p:nvPr>
        </p:nvSpPr>
        <p:spPr>
          <a:xfrm>
            <a:off x="387899" y="1499924"/>
            <a:ext cx="8368202" cy="3078901"/>
          </a:xfrm>
          <a:prstGeom prst="rect">
            <a:avLst/>
          </a:prstGeom>
        </p:spPr>
        <p:txBody>
          <a:bodyPr/>
          <a:lstStyle/>
          <a:p>
            <a:r>
              <a:t>Reference is teaching, and answers can be complex</a:t>
            </a:r>
            <a:br/>
            <a:endParaRPr/>
          </a:p>
          <a:p>
            <a:r>
              <a:t>Treat answers as a series of small steps</a:t>
            </a:r>
            <a:br/>
            <a:endParaRPr/>
          </a:p>
          <a:p>
            <a:r>
              <a:t>Tell the patron what you did </a:t>
            </a:r>
          </a:p>
          <a:p>
            <a:pPr marL="0" indent="457200">
              <a:spcBef>
                <a:spcPts val="1200"/>
              </a:spcBef>
              <a:buSzTx/>
              <a:buNone/>
            </a:pPr>
            <a:br/>
            <a:endParaRPr/>
          </a:p>
        </p:txBody>
      </p:sp>
      <p:sp>
        <p:nvSpPr>
          <p:cNvPr id="229" name="Google Shape;166;p25"/>
          <p:cNvSpPr/>
          <p:nvPr/>
        </p:nvSpPr>
        <p:spPr>
          <a:xfrm>
            <a:off x="4496375" y="558525"/>
            <a:ext cx="970201" cy="485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D8DC"/>
          </a:solidFill>
          <a:ln>
            <a:solidFill>
              <a:srgbClr val="00406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232" name="Google Shape;167;p25"/>
          <p:cNvGrpSpPr/>
          <p:nvPr/>
        </p:nvGrpSpPr>
        <p:grpSpPr>
          <a:xfrm>
            <a:off x="1384373" y="3263948"/>
            <a:ext cx="2193002" cy="1670964"/>
            <a:chOff x="0" y="0"/>
            <a:chExt cx="2193000" cy="1670962"/>
          </a:xfrm>
        </p:grpSpPr>
        <p:sp>
          <p:nvSpPr>
            <p:cNvPr id="230" name="Shape"/>
            <p:cNvSpPr/>
            <p:nvPr/>
          </p:nvSpPr>
          <p:spPr>
            <a:xfrm>
              <a:off x="0" y="0"/>
              <a:ext cx="2193001" cy="167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1" name="“I did a quick search for ‘African swallow’ in our catalog and came up with 35 results.”"/>
            <p:cNvSpPr txBox="1"/>
            <p:nvPr/>
          </p:nvSpPr>
          <p:spPr>
            <a:xfrm>
              <a:off x="4762" y="100248"/>
              <a:ext cx="2183476" cy="12848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“I did a quick search for ‘African swallow’ in our catalog and came up with 35 results.”</a:t>
              </a:r>
            </a:p>
          </p:txBody>
        </p:sp>
      </p:grpSp>
      <p:grpSp>
        <p:nvGrpSpPr>
          <p:cNvPr id="235" name="Google Shape;168;p25"/>
          <p:cNvGrpSpPr/>
          <p:nvPr/>
        </p:nvGrpSpPr>
        <p:grpSpPr>
          <a:xfrm>
            <a:off x="3870249" y="2992646"/>
            <a:ext cx="3506401" cy="2027908"/>
            <a:chOff x="0" y="0"/>
            <a:chExt cx="3506399" cy="2027906"/>
          </a:xfrm>
        </p:grpSpPr>
        <p:sp>
          <p:nvSpPr>
            <p:cNvPr id="233" name="Shape"/>
            <p:cNvSpPr/>
            <p:nvPr/>
          </p:nvSpPr>
          <p:spPr>
            <a:xfrm>
              <a:off x="0" y="271303"/>
              <a:ext cx="3506401" cy="167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4" name="“In our general database, I entered the phrase ‘European swallow’ and hit search. I’m finding quite a bit I can share with you.”"/>
            <p:cNvSpPr txBox="1"/>
            <p:nvPr/>
          </p:nvSpPr>
          <p:spPr>
            <a:xfrm>
              <a:off x="4762" y="0"/>
              <a:ext cx="3496876" cy="20279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>
                <a:lnSpc>
                  <a:spcPct val="136800"/>
                </a:lnSpc>
                <a:defRPr>
                  <a:solidFill>
                    <a:srgbClr val="000000"/>
                  </a:solidFill>
                </a:defRPr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“In our general database, I entered the phrase ‘European swallow’ and hit search. I’m finding quite a bit I can share with you.”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animBg="1" advAuto="0"/>
      <p:bldP spid="235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173;p26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r>
              <a:t>Examples of Breaking it Down</a:t>
            </a:r>
          </a:p>
        </p:txBody>
      </p:sp>
      <p:sp>
        <p:nvSpPr>
          <p:cNvPr id="238" name="Google Shape;174;p26"/>
          <p:cNvSpPr txBox="1">
            <a:spLocks noGrp="1"/>
          </p:cNvSpPr>
          <p:nvPr>
            <p:ph type="body" sz="half" idx="1"/>
          </p:nvPr>
        </p:nvSpPr>
        <p:spPr>
          <a:xfrm>
            <a:off x="387899" y="1489824"/>
            <a:ext cx="3999902" cy="30789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</a:lvl1pPr>
          </a:lstStyle>
          <a:p>
            <a:r>
              <a:t>Do </a:t>
            </a:r>
          </a:p>
        </p:txBody>
      </p:sp>
      <p:sp>
        <p:nvSpPr>
          <p:cNvPr id="239" name="Google Shape;175;p26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sz="1400"/>
            </a:lvl1pPr>
          </a:lstStyle>
          <a:p>
            <a:r>
              <a:t>Don’t </a:t>
            </a:r>
          </a:p>
        </p:txBody>
      </p:sp>
      <p:grpSp>
        <p:nvGrpSpPr>
          <p:cNvPr id="242" name="Google Shape;176;p26"/>
          <p:cNvGrpSpPr/>
          <p:nvPr/>
        </p:nvGrpSpPr>
        <p:grpSpPr>
          <a:xfrm>
            <a:off x="505249" y="1789048"/>
            <a:ext cx="3395402" cy="1075791"/>
            <a:chOff x="0" y="0"/>
            <a:chExt cx="3395400" cy="1075789"/>
          </a:xfrm>
        </p:grpSpPr>
        <p:sp>
          <p:nvSpPr>
            <p:cNvPr id="240" name="Shape"/>
            <p:cNvSpPr/>
            <p:nvPr/>
          </p:nvSpPr>
          <p:spPr>
            <a:xfrm>
              <a:off x="0" y="29876"/>
              <a:ext cx="3395401" cy="104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1" name="“I did a quick search for ‘African swallow’ in our catalog and came up with 35 results.”"/>
            <p:cNvSpPr txBox="1"/>
            <p:nvPr/>
          </p:nvSpPr>
          <p:spPr>
            <a:xfrm>
              <a:off x="4762" y="0"/>
              <a:ext cx="3385876" cy="989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indent="457200"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“I did a quick search for ‘African swallow’ in our catalog and came up with 35 results.” </a:t>
              </a:r>
            </a:p>
          </p:txBody>
        </p:sp>
      </p:grpSp>
      <p:grpSp>
        <p:nvGrpSpPr>
          <p:cNvPr id="245" name="Google Shape;177;p26"/>
          <p:cNvGrpSpPr/>
          <p:nvPr/>
        </p:nvGrpSpPr>
        <p:grpSpPr>
          <a:xfrm>
            <a:off x="464824" y="2987649"/>
            <a:ext cx="3395402" cy="751301"/>
            <a:chOff x="0" y="0"/>
            <a:chExt cx="3395400" cy="751300"/>
          </a:xfrm>
        </p:grpSpPr>
        <p:sp>
          <p:nvSpPr>
            <p:cNvPr id="243" name="Shape"/>
            <p:cNvSpPr/>
            <p:nvPr/>
          </p:nvSpPr>
          <p:spPr>
            <a:xfrm>
              <a:off x="0" y="23650"/>
              <a:ext cx="3395401" cy="72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4" name="“On the results page I limited to books from 2015 onward.”"/>
            <p:cNvSpPr txBox="1"/>
            <p:nvPr/>
          </p:nvSpPr>
          <p:spPr>
            <a:xfrm>
              <a:off x="4762" y="0"/>
              <a:ext cx="3385876" cy="694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indent="457200"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“On the results page I limited to books from 2015 onward.” </a:t>
              </a:r>
            </a:p>
          </p:txBody>
        </p:sp>
      </p:grpSp>
      <p:grpSp>
        <p:nvGrpSpPr>
          <p:cNvPr id="248" name="Google Shape;178;p26"/>
          <p:cNvGrpSpPr/>
          <p:nvPr/>
        </p:nvGrpSpPr>
        <p:grpSpPr>
          <a:xfrm>
            <a:off x="505249" y="3827723"/>
            <a:ext cx="3395402" cy="1104103"/>
            <a:chOff x="0" y="0"/>
            <a:chExt cx="3395400" cy="1104101"/>
          </a:xfrm>
        </p:grpSpPr>
        <p:sp>
          <p:nvSpPr>
            <p:cNvPr id="246" name="Shape"/>
            <p:cNvSpPr/>
            <p:nvPr/>
          </p:nvSpPr>
          <p:spPr>
            <a:xfrm>
              <a:off x="0" y="7226"/>
              <a:ext cx="3395401" cy="109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7" name="“Then I sorted the results by relevance using a button on the upper right of the results page.”"/>
            <p:cNvSpPr txBox="1"/>
            <p:nvPr/>
          </p:nvSpPr>
          <p:spPr>
            <a:xfrm>
              <a:off x="4762" y="0"/>
              <a:ext cx="3385876" cy="989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indent="457200"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“Then I sorted the results by relevance using a button on the upper right of the results page.” </a:t>
              </a:r>
            </a:p>
          </p:txBody>
        </p:sp>
      </p:grpSp>
      <p:grpSp>
        <p:nvGrpSpPr>
          <p:cNvPr id="251" name="Google Shape;179;p26"/>
          <p:cNvGrpSpPr/>
          <p:nvPr/>
        </p:nvGrpSpPr>
        <p:grpSpPr>
          <a:xfrm>
            <a:off x="4890875" y="1924949"/>
            <a:ext cx="3698400" cy="2974389"/>
            <a:chOff x="0" y="0"/>
            <a:chExt cx="3698399" cy="2974388"/>
          </a:xfrm>
        </p:grpSpPr>
        <p:sp>
          <p:nvSpPr>
            <p:cNvPr id="249" name="Shape"/>
            <p:cNvSpPr/>
            <p:nvPr/>
          </p:nvSpPr>
          <p:spPr>
            <a:xfrm>
              <a:off x="0" y="0"/>
              <a:ext cx="3698400" cy="2974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0" name="“I did a quick search for “African swallow” in our catalog and came up with 35 results. On the results page I limited to books from 2015 onward. Then I sorted the results by relevance using a button on the upper right of the results page.”"/>
            <p:cNvSpPr txBox="1"/>
            <p:nvPr/>
          </p:nvSpPr>
          <p:spPr>
            <a:xfrm>
              <a:off x="4762" y="236521"/>
              <a:ext cx="3688875" cy="21708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indent="457200"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“I did a quick search for “African swallow” in our catalog and came up with 35 results. On the results page I limited to books from 2015 onward. Then I sorted the results by relevance using a button on the upper right of the results page.”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1" animBg="1" advAuto="0"/>
      <p:bldP spid="245" grpId="2" animBg="1" advAuto="0"/>
      <p:bldP spid="248" grpId="3" animBg="1" advAuto="0"/>
      <p:bldP spid="251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184;p27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r>
              <a:t>Tips for Breaking it Down</a:t>
            </a:r>
          </a:p>
        </p:txBody>
      </p:sp>
      <p:sp>
        <p:nvSpPr>
          <p:cNvPr id="254" name="Google Shape;185;p27"/>
          <p:cNvSpPr txBox="1">
            <a:spLocks noGrp="1"/>
          </p:cNvSpPr>
          <p:nvPr>
            <p:ph type="body" idx="1"/>
          </p:nvPr>
        </p:nvSpPr>
        <p:spPr>
          <a:xfrm>
            <a:off x="387899" y="1489823"/>
            <a:ext cx="8368202" cy="3078902"/>
          </a:xfrm>
          <a:prstGeom prst="rect">
            <a:avLst/>
          </a:prstGeom>
        </p:spPr>
        <p:txBody>
          <a:bodyPr/>
          <a:lstStyle/>
          <a:p>
            <a:r>
              <a:t>Copy and paste links so you can browse together</a:t>
            </a:r>
            <a:br/>
            <a:endParaRPr/>
          </a:p>
          <a:p>
            <a:r>
              <a:t>Don’t deliver a link and assume it is what they are asking for</a:t>
            </a:r>
            <a:br/>
            <a:endParaRPr/>
          </a:p>
          <a:p>
            <a:r>
              <a:t>Give them a chance to tell you if that’s what they need</a:t>
            </a:r>
            <a:br/>
            <a:endParaRPr/>
          </a:p>
          <a:p>
            <a:r>
              <a:t>In not, refine and continue searching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190;p28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6"/>
                </a:solidFill>
              </a:defRPr>
            </a:pPr>
            <a:r>
              <a:t>Step 7: Keep it Short</a:t>
            </a:r>
            <a:r>
              <a:rPr>
                <a:solidFill>
                  <a:srgbClr val="FFFFFF"/>
                </a:solidFill>
              </a:rPr>
              <a:t>              Follow-up</a:t>
            </a:r>
          </a:p>
        </p:txBody>
      </p:sp>
      <p:sp>
        <p:nvSpPr>
          <p:cNvPr id="257" name="Google Shape;191;p28"/>
          <p:cNvSpPr txBox="1">
            <a:spLocks noGrp="1"/>
          </p:cNvSpPr>
          <p:nvPr>
            <p:ph type="body" idx="1"/>
          </p:nvPr>
        </p:nvSpPr>
        <p:spPr>
          <a:xfrm>
            <a:off x="387899" y="1489823"/>
            <a:ext cx="8368202" cy="3078902"/>
          </a:xfrm>
          <a:prstGeom prst="rect">
            <a:avLst/>
          </a:prstGeom>
        </p:spPr>
        <p:txBody>
          <a:bodyPr/>
          <a:lstStyle/>
          <a:p>
            <a:r>
              <a:t>If a chat lasts longer than 20 minutes, take it offline</a:t>
            </a:r>
            <a:br/>
            <a:endParaRPr/>
          </a:p>
          <a:p>
            <a:r>
              <a:t>Call, invite the patron in, or email and follow-up</a:t>
            </a:r>
            <a:br/>
            <a:endParaRPr/>
          </a:p>
          <a:p>
            <a:r>
              <a:t>If you move offline, follow up immediately</a:t>
            </a:r>
            <a:br/>
            <a:endParaRPr/>
          </a:p>
          <a:p>
            <a:r>
              <a:t>Don’t abruptly end a chat - thank the patron for their question and remind them you’re there to help if they need more information</a:t>
            </a:r>
          </a:p>
        </p:txBody>
      </p:sp>
      <p:sp>
        <p:nvSpPr>
          <p:cNvPr id="258" name="Google Shape;192;p28"/>
          <p:cNvSpPr/>
          <p:nvPr/>
        </p:nvSpPr>
        <p:spPr>
          <a:xfrm>
            <a:off x="4241350" y="558525"/>
            <a:ext cx="970201" cy="485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D8DC"/>
          </a:solidFill>
          <a:ln>
            <a:solidFill>
              <a:srgbClr val="00406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197;p29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6"/>
                </a:solidFill>
              </a:defRPr>
            </a:pPr>
            <a:r>
              <a:t>Step 8: Referrals</a:t>
            </a:r>
            <a:r>
              <a:rPr>
                <a:solidFill>
                  <a:srgbClr val="FFFFFF"/>
                </a:solidFill>
              </a:rPr>
              <a:t>              Follow-up</a:t>
            </a:r>
          </a:p>
        </p:txBody>
      </p:sp>
      <p:sp>
        <p:nvSpPr>
          <p:cNvPr id="261" name="Google Shape;198;p29"/>
          <p:cNvSpPr txBox="1">
            <a:spLocks noGrp="1"/>
          </p:cNvSpPr>
          <p:nvPr>
            <p:ph type="body" idx="1"/>
          </p:nvPr>
        </p:nvSpPr>
        <p:spPr>
          <a:xfrm>
            <a:off x="387899" y="1489823"/>
            <a:ext cx="8368202" cy="3078902"/>
          </a:xfrm>
          <a:prstGeom prst="rect">
            <a:avLst/>
          </a:prstGeom>
        </p:spPr>
        <p:txBody>
          <a:bodyPr/>
          <a:lstStyle/>
          <a:p>
            <a:pPr marL="201168" indent="-148780" defTabSz="402336">
              <a:lnSpc>
                <a:spcPct val="92000"/>
              </a:lnSpc>
              <a:buSzPct val="100000"/>
              <a:defRPr sz="748"/>
            </a:pPr>
            <a:r>
              <a:t>Admit when you don’t know something</a:t>
            </a:r>
            <a:endParaRPr sz="3036"/>
          </a:p>
          <a:p>
            <a:pPr marL="0" indent="201168" defTabSz="402336">
              <a:lnSpc>
                <a:spcPct val="92000"/>
              </a:lnSpc>
              <a:spcBef>
                <a:spcPts val="500"/>
              </a:spcBef>
              <a:buSzTx/>
              <a:buNone/>
              <a:defRPr sz="176"/>
            </a:pPr>
            <a:endParaRPr sz="3036"/>
          </a:p>
          <a:p>
            <a:pPr marL="0" indent="201168" defTabSz="402336">
              <a:lnSpc>
                <a:spcPct val="92000"/>
              </a:lnSpc>
              <a:spcBef>
                <a:spcPts val="500"/>
              </a:spcBef>
              <a:buSzTx/>
              <a:buNone/>
              <a:defRPr sz="176"/>
            </a:pPr>
            <a:endParaRPr sz="3036"/>
          </a:p>
          <a:p>
            <a:pPr marL="0" indent="201168" defTabSz="402336">
              <a:lnSpc>
                <a:spcPct val="92000"/>
              </a:lnSpc>
              <a:spcBef>
                <a:spcPts val="500"/>
              </a:spcBef>
              <a:buSzTx/>
              <a:buNone/>
              <a:defRPr sz="748"/>
            </a:pPr>
            <a:br>
              <a:rPr sz="3036"/>
            </a:br>
            <a:endParaRPr sz="3036"/>
          </a:p>
          <a:p>
            <a:pPr marL="201168" indent="-148780" defTabSz="402336">
              <a:lnSpc>
                <a:spcPct val="92000"/>
              </a:lnSpc>
              <a:spcBef>
                <a:spcPts val="500"/>
              </a:spcBef>
              <a:buSzPct val="100000"/>
              <a:defRPr sz="748"/>
            </a:pPr>
            <a:r>
              <a:t>Know your team</a:t>
            </a:r>
            <a:br/>
            <a:endParaRPr sz="3036"/>
          </a:p>
          <a:p>
            <a:pPr marL="201168" indent="-148780" defTabSz="402336">
              <a:lnSpc>
                <a:spcPct val="92000"/>
              </a:lnSpc>
              <a:buSzPct val="100000"/>
              <a:defRPr sz="748"/>
            </a:pPr>
            <a:r>
              <a:t>Don’t pass the buck (never, ever say “that’s not my department.”)</a:t>
            </a:r>
            <a:br/>
            <a:endParaRPr/>
          </a:p>
        </p:txBody>
      </p:sp>
      <p:sp>
        <p:nvSpPr>
          <p:cNvPr id="262" name="Google Shape;199;p29"/>
          <p:cNvSpPr/>
          <p:nvPr/>
        </p:nvSpPr>
        <p:spPr>
          <a:xfrm>
            <a:off x="3550591" y="558527"/>
            <a:ext cx="970201" cy="48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D8DC"/>
          </a:solidFill>
          <a:ln>
            <a:solidFill>
              <a:srgbClr val="00406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265" name="Google Shape;200;p29"/>
          <p:cNvGrpSpPr/>
          <p:nvPr/>
        </p:nvGrpSpPr>
        <p:grpSpPr>
          <a:xfrm>
            <a:off x="4796897" y="1901299"/>
            <a:ext cx="3531601" cy="751301"/>
            <a:chOff x="0" y="0"/>
            <a:chExt cx="3531599" cy="751300"/>
          </a:xfrm>
        </p:grpSpPr>
        <p:sp>
          <p:nvSpPr>
            <p:cNvPr id="263" name="Shape"/>
            <p:cNvSpPr/>
            <p:nvPr/>
          </p:nvSpPr>
          <p:spPr>
            <a:xfrm>
              <a:off x="0" y="23650"/>
              <a:ext cx="3531601" cy="72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4" name="I’m having trouble finding a good resource for you.”"/>
            <p:cNvSpPr txBox="1"/>
            <p:nvPr/>
          </p:nvSpPr>
          <p:spPr>
            <a:xfrm>
              <a:off x="4762" y="0"/>
              <a:ext cx="3522076" cy="694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I’m having trouble finding a good resource for you.”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05;p30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6"/>
                </a:solidFill>
              </a:defRPr>
            </a:pPr>
            <a:r>
              <a:t>Referrals</a:t>
            </a:r>
            <a:r>
              <a:rPr>
                <a:solidFill>
                  <a:srgbClr val="FFFFFF"/>
                </a:solidFill>
              </a:rPr>
              <a:t>, continued</a:t>
            </a:r>
          </a:p>
        </p:txBody>
      </p:sp>
      <p:sp>
        <p:nvSpPr>
          <p:cNvPr id="268" name="Google Shape;206;p30"/>
          <p:cNvSpPr txBox="1">
            <a:spLocks noGrp="1"/>
          </p:cNvSpPr>
          <p:nvPr>
            <p:ph type="body" idx="1"/>
          </p:nvPr>
        </p:nvSpPr>
        <p:spPr>
          <a:xfrm>
            <a:off x="387899" y="1489823"/>
            <a:ext cx="8368202" cy="3078902"/>
          </a:xfrm>
          <a:prstGeom prst="rect">
            <a:avLst/>
          </a:prstGeom>
        </p:spPr>
        <p:txBody>
          <a:bodyPr/>
          <a:lstStyle/>
          <a:p>
            <a:r>
              <a:t>Let the patron know what you’re doing</a:t>
            </a:r>
            <a:br/>
            <a:br/>
            <a:br/>
            <a:endParaRPr/>
          </a:p>
          <a:p>
            <a:pPr marL="0" indent="457200">
              <a:spcBef>
                <a:spcPts val="1200"/>
              </a:spcBef>
              <a:buSzTx/>
              <a:buNone/>
            </a:pPr>
            <a:br/>
            <a:br/>
            <a:endParaRPr/>
          </a:p>
          <a:p>
            <a:pPr>
              <a:spcBef>
                <a:spcPts val="1200"/>
              </a:spcBef>
            </a:pPr>
            <a:r>
              <a:t>Explain the situation &amp; make introductions</a:t>
            </a:r>
          </a:p>
        </p:txBody>
      </p:sp>
      <p:grpSp>
        <p:nvGrpSpPr>
          <p:cNvPr id="271" name="Google Shape;207;p30"/>
          <p:cNvGrpSpPr/>
          <p:nvPr/>
        </p:nvGrpSpPr>
        <p:grpSpPr>
          <a:xfrm>
            <a:off x="3061849" y="2132200"/>
            <a:ext cx="3354900" cy="1415476"/>
            <a:chOff x="0" y="0"/>
            <a:chExt cx="3354899" cy="1415475"/>
          </a:xfrm>
        </p:grpSpPr>
        <p:sp>
          <p:nvSpPr>
            <p:cNvPr id="269" name="Shape"/>
            <p:cNvSpPr/>
            <p:nvPr/>
          </p:nvSpPr>
          <p:spPr>
            <a:xfrm>
              <a:off x="0" y="0"/>
              <a:ext cx="3354900" cy="141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0" name="“I’d love to bring in a colleague who has expertise in this area. Do you mind if I transfer you to her?”"/>
            <p:cNvSpPr txBox="1"/>
            <p:nvPr/>
          </p:nvSpPr>
          <p:spPr>
            <a:xfrm>
              <a:off x="4762" y="134373"/>
              <a:ext cx="3345375" cy="989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“I’d love to bring in a colleague who has expertise in this area. Do you mind if I transfer you to her?”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12;p31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6"/>
                </a:solidFill>
              </a:defRPr>
            </a:pPr>
            <a:r>
              <a:t>Referrals</a:t>
            </a:r>
            <a:r>
              <a:rPr>
                <a:solidFill>
                  <a:srgbClr val="FFFFFF"/>
                </a:solidFill>
              </a:rPr>
              <a:t> - Be proactive</a:t>
            </a:r>
          </a:p>
        </p:txBody>
      </p:sp>
      <p:sp>
        <p:nvSpPr>
          <p:cNvPr id="274" name="Google Shape;213;p31"/>
          <p:cNvSpPr txBox="1">
            <a:spLocks noGrp="1"/>
          </p:cNvSpPr>
          <p:nvPr>
            <p:ph type="body" sz="half" idx="1"/>
          </p:nvPr>
        </p:nvSpPr>
        <p:spPr>
          <a:xfrm>
            <a:off x="387899" y="1489824"/>
            <a:ext cx="3999902" cy="30789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</a:lvl1pPr>
          </a:lstStyle>
          <a:p>
            <a:r>
              <a:t>Don’t </a:t>
            </a:r>
          </a:p>
        </p:txBody>
      </p:sp>
      <p:sp>
        <p:nvSpPr>
          <p:cNvPr id="275" name="Google Shape;214;p31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sz="1400"/>
            </a:lvl1pPr>
          </a:lstStyle>
          <a:p>
            <a:r>
              <a:t>Do </a:t>
            </a:r>
          </a:p>
        </p:txBody>
      </p:sp>
      <p:grpSp>
        <p:nvGrpSpPr>
          <p:cNvPr id="278" name="Google Shape;215;p31"/>
          <p:cNvGrpSpPr/>
          <p:nvPr/>
        </p:nvGrpSpPr>
        <p:grpSpPr>
          <a:xfrm>
            <a:off x="661918" y="2137205"/>
            <a:ext cx="2915401" cy="1915651"/>
            <a:chOff x="0" y="0"/>
            <a:chExt cx="2915399" cy="1915649"/>
          </a:xfrm>
        </p:grpSpPr>
        <p:sp>
          <p:nvSpPr>
            <p:cNvPr id="276" name="Shape"/>
            <p:cNvSpPr/>
            <p:nvPr/>
          </p:nvSpPr>
          <p:spPr>
            <a:xfrm>
              <a:off x="0" y="0"/>
              <a:ext cx="2915401" cy="191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7" name="“Would you like to follow up with the science specialist?”"/>
            <p:cNvSpPr txBox="1"/>
            <p:nvPr/>
          </p:nvSpPr>
          <p:spPr>
            <a:xfrm>
              <a:off x="4762" y="504349"/>
              <a:ext cx="2905876" cy="694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“Would you like to follow up with the science specialist?”</a:t>
              </a:r>
            </a:p>
          </p:txBody>
        </p:sp>
      </p:grpSp>
      <p:grpSp>
        <p:nvGrpSpPr>
          <p:cNvPr id="281" name="Google Shape;216;p31"/>
          <p:cNvGrpSpPr/>
          <p:nvPr/>
        </p:nvGrpSpPr>
        <p:grpSpPr>
          <a:xfrm>
            <a:off x="5689174" y="2061449"/>
            <a:ext cx="2859601" cy="2080350"/>
            <a:chOff x="0" y="0"/>
            <a:chExt cx="2859600" cy="2080348"/>
          </a:xfrm>
        </p:grpSpPr>
        <p:sp>
          <p:nvSpPr>
            <p:cNvPr id="279" name="Shape"/>
            <p:cNvSpPr/>
            <p:nvPr/>
          </p:nvSpPr>
          <p:spPr>
            <a:xfrm>
              <a:off x="0" y="0"/>
              <a:ext cx="2859601" cy="208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0" name="“I’d like to take your contact info and have our science specialist, Keisha, follow up with you. Will that work?”"/>
            <p:cNvSpPr txBox="1"/>
            <p:nvPr/>
          </p:nvSpPr>
          <p:spPr>
            <a:xfrm>
              <a:off x="4762" y="282197"/>
              <a:ext cx="2850076" cy="1284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lnSpc>
                  <a:spcPct val="1368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“I’d like to take your contact info and have our science specialist, Keisha, follow up with you. Will that work?”</a:t>
              </a:r>
            </a:p>
          </p:txBody>
        </p:sp>
      </p:grpSp>
      <p:sp>
        <p:nvSpPr>
          <p:cNvPr id="282" name="Google Shape;217;p31"/>
          <p:cNvSpPr txBox="1"/>
          <p:nvPr/>
        </p:nvSpPr>
        <p:spPr>
          <a:xfrm>
            <a:off x="1283349" y="4587725"/>
            <a:ext cx="5820602" cy="39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 i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Hint - this all applies to external referrals, too!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1" animBg="1" advAuto="0"/>
      <p:bldP spid="28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69;p14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r>
              <a:t>Land Acknowledgement</a:t>
            </a:r>
          </a:p>
        </p:txBody>
      </p:sp>
      <p:sp>
        <p:nvSpPr>
          <p:cNvPr id="122" name="Google Shape;70;p14"/>
          <p:cNvSpPr txBox="1">
            <a:spLocks noGrp="1"/>
          </p:cNvSpPr>
          <p:nvPr>
            <p:ph type="body" sz="quarter" idx="1"/>
          </p:nvPr>
        </p:nvSpPr>
        <p:spPr>
          <a:xfrm>
            <a:off x="6942200" y="4668549"/>
            <a:ext cx="2106901" cy="41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200"/>
              </a:spcBef>
              <a:buSzTx/>
              <a:buNone/>
              <a:defRPr sz="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3"/>
              </a:rPr>
              <a:t>https://www.colorado.com/cities-and-towns/westminster</a:t>
            </a:r>
          </a:p>
        </p:txBody>
      </p:sp>
      <p:pic>
        <p:nvPicPr>
          <p:cNvPr id="123" name="Google Shape;71;p14" descr="Google Shape;71;p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325" y="1144125"/>
            <a:ext cx="4714069" cy="3694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22;p32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r>
              <a:t>Five Quick Tech Tips</a:t>
            </a:r>
          </a:p>
        </p:txBody>
      </p:sp>
      <p:sp>
        <p:nvSpPr>
          <p:cNvPr id="285" name="Google Shape;223;p32"/>
          <p:cNvSpPr txBox="1">
            <a:spLocks noGrp="1"/>
          </p:cNvSpPr>
          <p:nvPr>
            <p:ph type="body" idx="1"/>
          </p:nvPr>
        </p:nvSpPr>
        <p:spPr>
          <a:xfrm>
            <a:off x="387899" y="1489823"/>
            <a:ext cx="8368202" cy="30789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3500"/>
              </a:lnSpc>
              <a:buFontTx/>
              <a:buAutoNum type="arabicPeriod"/>
            </a:pPr>
            <a:r>
              <a:t>Know your content</a:t>
            </a:r>
            <a:br/>
            <a:endParaRPr/>
          </a:p>
          <a:p>
            <a:pPr>
              <a:lnSpc>
                <a:spcPct val="103500"/>
              </a:lnSpc>
              <a:buFontTx/>
              <a:buAutoNum type="arabicPeriod"/>
            </a:pPr>
            <a:r>
              <a:t>Beware of Browsers</a:t>
            </a:r>
            <a:br/>
            <a:endParaRPr/>
          </a:p>
          <a:p>
            <a:pPr>
              <a:lnSpc>
                <a:spcPct val="103500"/>
              </a:lnSpc>
              <a:buFontTx/>
              <a:buAutoNum type="arabicPeriod"/>
            </a:pPr>
            <a:r>
              <a:t>Use Bookmarks</a:t>
            </a:r>
            <a:br/>
            <a:endParaRPr/>
          </a:p>
          <a:p>
            <a:pPr>
              <a:lnSpc>
                <a:spcPct val="103500"/>
              </a:lnSpc>
              <a:buFontTx/>
              <a:buAutoNum type="arabicPeriod"/>
            </a:pPr>
            <a:r>
              <a:t>Use multiple tabs</a:t>
            </a:r>
            <a:br/>
            <a:endParaRPr/>
          </a:p>
          <a:p>
            <a:pPr>
              <a:lnSpc>
                <a:spcPct val="103500"/>
              </a:lnSpc>
              <a:buFontTx/>
              <a:buAutoNum type="arabicPeriod"/>
            </a:pPr>
            <a:r>
              <a:t>Include your tech staff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28;p33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r>
              <a:t>Final thoughts</a:t>
            </a:r>
          </a:p>
        </p:txBody>
      </p:sp>
      <p:sp>
        <p:nvSpPr>
          <p:cNvPr id="288" name="Google Shape;229;p33"/>
          <p:cNvSpPr txBox="1">
            <a:spLocks noGrp="1"/>
          </p:cNvSpPr>
          <p:nvPr>
            <p:ph type="body" idx="1"/>
          </p:nvPr>
        </p:nvSpPr>
        <p:spPr>
          <a:xfrm>
            <a:off x="387899" y="1489823"/>
            <a:ext cx="8368202" cy="3078902"/>
          </a:xfrm>
          <a:prstGeom prst="rect">
            <a:avLst/>
          </a:prstGeom>
        </p:spPr>
        <p:txBody>
          <a:bodyPr/>
          <a:lstStyle/>
          <a:p>
            <a:r>
              <a:t>Reference service is customer service</a:t>
            </a:r>
            <a:br/>
            <a:endParaRPr/>
          </a:p>
          <a:p>
            <a:r>
              <a:t>More and more people are using chat</a:t>
            </a:r>
            <a:br/>
            <a:endParaRPr/>
          </a:p>
          <a:p>
            <a:r>
              <a:t>One bad interaction can lose a patron for good</a:t>
            </a:r>
            <a:br/>
            <a:endParaRPr/>
          </a:p>
          <a:p>
            <a:r>
              <a:t>Good interactions keep people coming back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34;p34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r>
              <a:t>Questions &amp; Discussion</a:t>
            </a:r>
          </a:p>
        </p:txBody>
      </p:sp>
      <p:sp>
        <p:nvSpPr>
          <p:cNvPr id="291" name="Google Shape;235;p34"/>
          <p:cNvSpPr txBox="1">
            <a:spLocks noGrp="1"/>
          </p:cNvSpPr>
          <p:nvPr>
            <p:ph type="body" sz="quarter" idx="1"/>
          </p:nvPr>
        </p:nvSpPr>
        <p:spPr>
          <a:xfrm>
            <a:off x="2669600" y="1495549"/>
            <a:ext cx="2593201" cy="1313702"/>
          </a:xfrm>
          <a:prstGeom prst="rect">
            <a:avLst/>
          </a:prstGeom>
        </p:spPr>
        <p:txBody>
          <a:bodyPr/>
          <a:lstStyle/>
          <a:p>
            <a:pPr marL="0" indent="0" algn="ctr" defTabSz="896111">
              <a:lnSpc>
                <a:spcPct val="92000"/>
              </a:lnSpc>
              <a:buSzTx/>
              <a:buNone/>
              <a:defRPr sz="1176"/>
            </a:pPr>
            <a:endParaRPr sz="3528"/>
          </a:p>
          <a:p>
            <a:pPr marL="0" indent="0" algn="ctr" defTabSz="896111">
              <a:lnSpc>
                <a:spcPct val="92000"/>
              </a:lnSpc>
              <a:spcBef>
                <a:spcPts val="1100"/>
              </a:spcBef>
              <a:buSzTx/>
              <a:buNone/>
              <a:defRPr sz="3234"/>
            </a:pPr>
            <a:r>
              <a:t>Thank you!! </a:t>
            </a:r>
          </a:p>
        </p:txBody>
      </p:sp>
      <p:sp>
        <p:nvSpPr>
          <p:cNvPr id="292" name="Google Shape;236;p34"/>
          <p:cNvSpPr txBox="1">
            <a:spLocks noGrp="1"/>
          </p:cNvSpPr>
          <p:nvPr>
            <p:ph type="body" idx="21"/>
          </p:nvPr>
        </p:nvSpPr>
        <p:spPr>
          <a:xfrm>
            <a:off x="848250" y="2809250"/>
            <a:ext cx="7447499" cy="1525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 algn="ctr">
              <a:buSzTx/>
              <a:buNone/>
              <a:defRPr sz="1400"/>
            </a:pPr>
            <a:endParaRPr sz="3600"/>
          </a:p>
          <a:p>
            <a:pPr marL="0" indent="0" algn="ctr">
              <a:spcBef>
                <a:spcPts val="1200"/>
              </a:spcBef>
              <a:buSzTx/>
              <a:buNone/>
              <a:defRPr sz="3600">
                <a:solidFill>
                  <a:schemeClr val="accent5"/>
                </a:solidFill>
              </a:defRPr>
            </a:pPr>
            <a:r>
              <a:t>julie@nicheacademy.com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76;p15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r>
              <a:t>The Reference Interview</a:t>
            </a:r>
          </a:p>
        </p:txBody>
      </p:sp>
      <p:sp>
        <p:nvSpPr>
          <p:cNvPr id="128" name="Google Shape;77;p15"/>
          <p:cNvSpPr txBox="1">
            <a:spLocks noGrp="1"/>
          </p:cNvSpPr>
          <p:nvPr>
            <p:ph type="body" idx="1"/>
          </p:nvPr>
        </p:nvSpPr>
        <p:spPr>
          <a:xfrm>
            <a:off x="387899" y="1489823"/>
            <a:ext cx="8368202" cy="307890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2000"/>
              </a:lnSpc>
              <a:buSzTx/>
              <a:buNone/>
            </a:pPr>
            <a:r>
              <a:t>RUSA lists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/>
              </a:rPr>
              <a:t>five guidelines</a:t>
            </a:r>
            <a:r>
              <a:t>: </a:t>
            </a:r>
          </a:p>
          <a:p>
            <a:pPr>
              <a:lnSpc>
                <a:spcPct val="92000"/>
              </a:lnSpc>
              <a:spcBef>
                <a:spcPts val="1200"/>
              </a:spcBef>
              <a:buFontTx/>
              <a:buAutoNum type="arabicPeriod"/>
              <a:defRPr>
                <a:solidFill>
                  <a:schemeClr val="accent6"/>
                </a:solidFill>
              </a:defRPr>
            </a:pPr>
            <a:r>
              <a:t>Visibility</a:t>
            </a:r>
            <a:r>
              <a:rPr>
                <a:solidFill>
                  <a:srgbClr val="FFFFFF"/>
                </a:solidFill>
              </a:rPr>
              <a:t> - being seen, and being approachable</a:t>
            </a:r>
            <a:br>
              <a:rPr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  <a:p>
            <a:pPr>
              <a:lnSpc>
                <a:spcPct val="92000"/>
              </a:lnSpc>
              <a:buFontTx/>
              <a:buAutoNum type="arabicPeriod"/>
              <a:defRPr>
                <a:solidFill>
                  <a:schemeClr val="accent6"/>
                </a:solidFill>
              </a:defRPr>
            </a:pPr>
            <a:r>
              <a:t>Interest</a:t>
            </a:r>
            <a:r>
              <a:rPr>
                <a:solidFill>
                  <a:srgbClr val="FFFFFF"/>
                </a:solidFill>
              </a:rPr>
              <a:t> - let the patron know you care</a:t>
            </a:r>
            <a:br>
              <a:rPr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  <a:p>
            <a:pPr>
              <a:lnSpc>
                <a:spcPct val="92000"/>
              </a:lnSpc>
              <a:buFontTx/>
              <a:buAutoNum type="arabicPeriod"/>
              <a:defRPr>
                <a:solidFill>
                  <a:schemeClr val="accent6"/>
                </a:solidFill>
              </a:defRPr>
            </a:pPr>
            <a:r>
              <a:t>Listening</a:t>
            </a:r>
            <a:r>
              <a:rPr>
                <a:solidFill>
                  <a:srgbClr val="FFFFFF"/>
                </a:solidFill>
              </a:rPr>
              <a:t> - active and engaged connection</a:t>
            </a:r>
            <a:br>
              <a:rPr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  <a:p>
            <a:pPr>
              <a:lnSpc>
                <a:spcPct val="92000"/>
              </a:lnSpc>
              <a:buFontTx/>
              <a:buAutoNum type="arabicPeriod"/>
              <a:defRPr>
                <a:solidFill>
                  <a:schemeClr val="accent6"/>
                </a:solidFill>
              </a:defRPr>
            </a:pPr>
            <a:r>
              <a:t>Searching</a:t>
            </a:r>
            <a:r>
              <a:rPr>
                <a:solidFill>
                  <a:srgbClr val="FFFFFF"/>
                </a:solidFill>
              </a:rPr>
              <a:t> - finding information together</a:t>
            </a:r>
            <a:br>
              <a:rPr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  <a:p>
            <a:pPr>
              <a:lnSpc>
                <a:spcPct val="92000"/>
              </a:lnSpc>
              <a:buFontTx/>
              <a:buAutoNum type="arabicPeriod"/>
              <a:defRPr>
                <a:solidFill>
                  <a:schemeClr val="accent6"/>
                </a:solidFill>
              </a:defRPr>
            </a:pPr>
            <a:r>
              <a:t>Follow-up</a:t>
            </a:r>
            <a:r>
              <a:rPr>
                <a:solidFill>
                  <a:srgbClr val="FFFFFF"/>
                </a:solidFill>
              </a:rPr>
              <a:t> - making sure the patron’s needs are met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82;p16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6"/>
                </a:solidFill>
              </a:defRPr>
            </a:pPr>
            <a:r>
              <a:t>Step 1: Being Human </a:t>
            </a:r>
            <a:r>
              <a:rPr>
                <a:solidFill>
                  <a:srgbClr val="FFFFFF"/>
                </a:solidFill>
              </a:rPr>
              <a:t>                 Visibility </a:t>
            </a:r>
          </a:p>
        </p:txBody>
      </p:sp>
      <p:sp>
        <p:nvSpPr>
          <p:cNvPr id="131" name="Google Shape;83;p16"/>
          <p:cNvSpPr txBox="1">
            <a:spLocks noGrp="1"/>
          </p:cNvSpPr>
          <p:nvPr>
            <p:ph type="body" idx="1"/>
          </p:nvPr>
        </p:nvSpPr>
        <p:spPr>
          <a:xfrm>
            <a:off x="387899" y="1489823"/>
            <a:ext cx="8368202" cy="3078902"/>
          </a:xfrm>
          <a:prstGeom prst="rect">
            <a:avLst/>
          </a:prstGeom>
        </p:spPr>
        <p:txBody>
          <a:bodyPr/>
          <a:lstStyle/>
          <a:p>
            <a:pPr marL="214884" indent="-161162" defTabSz="429768">
              <a:lnSpc>
                <a:spcPct val="92000"/>
              </a:lnSpc>
              <a:buSzPct val="100000"/>
              <a:defRPr sz="846"/>
            </a:pPr>
            <a:r>
              <a:t>Being human = soft skills. </a:t>
            </a:r>
            <a:endParaRPr sz="3384"/>
          </a:p>
          <a:p>
            <a:pPr marL="429768" lvl="1" indent="-161162" defTabSz="429768">
              <a:lnSpc>
                <a:spcPct val="92000"/>
              </a:lnSpc>
              <a:buSzPct val="100000"/>
              <a:defRPr sz="846"/>
            </a:pPr>
            <a:r>
              <a:t>Approachability, comfort, listening </a:t>
            </a:r>
            <a:br/>
            <a:endParaRPr sz="3384"/>
          </a:p>
          <a:p>
            <a:pPr marL="214884" indent="-161162" defTabSz="429768">
              <a:lnSpc>
                <a:spcPct val="92000"/>
              </a:lnSpc>
              <a:buSzPct val="100000"/>
              <a:defRPr sz="846"/>
            </a:pPr>
            <a:r>
              <a:t>Respond immediately</a:t>
            </a:r>
            <a:br/>
            <a:endParaRPr sz="3384"/>
          </a:p>
          <a:p>
            <a:pPr marL="214884" indent="-161162" defTabSz="429768">
              <a:lnSpc>
                <a:spcPct val="92000"/>
              </a:lnSpc>
              <a:buSzPct val="100000"/>
              <a:defRPr sz="846"/>
            </a:pPr>
            <a:r>
              <a:t>Avoid multitasking</a:t>
            </a:r>
            <a:br/>
            <a:endParaRPr sz="3384"/>
          </a:p>
          <a:p>
            <a:pPr marL="214884" indent="-161162" defTabSz="429768">
              <a:lnSpc>
                <a:spcPct val="92000"/>
              </a:lnSpc>
              <a:buSzPct val="100000"/>
              <a:defRPr sz="846"/>
            </a:pPr>
            <a:r>
              <a:t>Give a warm greeting </a:t>
            </a:r>
            <a:br/>
            <a:endParaRPr sz="3384"/>
          </a:p>
          <a:p>
            <a:pPr marL="214884" indent="-161162" defTabSz="429768">
              <a:lnSpc>
                <a:spcPct val="92000"/>
              </a:lnSpc>
              <a:buSzPct val="100000"/>
              <a:defRPr sz="846"/>
            </a:pPr>
            <a:r>
              <a:t>Diffuse tension</a:t>
            </a:r>
            <a:endParaRPr sz="3384"/>
          </a:p>
          <a:p>
            <a:pPr marL="0" indent="0" defTabSz="429768">
              <a:lnSpc>
                <a:spcPct val="92000"/>
              </a:lnSpc>
              <a:spcBef>
                <a:spcPts val="500"/>
              </a:spcBef>
              <a:buSzTx/>
              <a:buNone/>
              <a:defRPr sz="188"/>
            </a:pPr>
            <a:endParaRPr sz="3384"/>
          </a:p>
          <a:p>
            <a:pPr marL="0" indent="214884" defTabSz="429768">
              <a:lnSpc>
                <a:spcPct val="92000"/>
              </a:lnSpc>
              <a:spcBef>
                <a:spcPts val="500"/>
              </a:spcBef>
              <a:buSzTx/>
              <a:buNone/>
              <a:defRPr sz="188"/>
            </a:pPr>
            <a:br/>
            <a:br/>
            <a:endParaRPr/>
          </a:p>
        </p:txBody>
      </p:sp>
      <p:sp>
        <p:nvSpPr>
          <p:cNvPr id="132" name="Google Shape;84;p16"/>
          <p:cNvSpPr/>
          <p:nvPr/>
        </p:nvSpPr>
        <p:spPr>
          <a:xfrm>
            <a:off x="4493600" y="605250"/>
            <a:ext cx="970201" cy="485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D8DC"/>
          </a:solidFill>
          <a:ln>
            <a:solidFill>
              <a:srgbClr val="00406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89;p17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r>
              <a:t>Examples of Being Human </a:t>
            </a:r>
          </a:p>
        </p:txBody>
      </p:sp>
      <p:sp>
        <p:nvSpPr>
          <p:cNvPr id="135" name="Google Shape;90;p17"/>
          <p:cNvSpPr txBox="1">
            <a:spLocks noGrp="1"/>
          </p:cNvSpPr>
          <p:nvPr>
            <p:ph type="body" sz="half" idx="1"/>
          </p:nvPr>
        </p:nvSpPr>
        <p:spPr>
          <a:xfrm>
            <a:off x="387899" y="1489824"/>
            <a:ext cx="3999902" cy="30789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</a:lvl1pPr>
          </a:lstStyle>
          <a:p>
            <a:r>
              <a:t>Warm Greetings</a:t>
            </a:r>
          </a:p>
        </p:txBody>
      </p:sp>
      <p:grpSp>
        <p:nvGrpSpPr>
          <p:cNvPr id="138" name="Google Shape;91;p17"/>
          <p:cNvGrpSpPr/>
          <p:nvPr/>
        </p:nvGrpSpPr>
        <p:grpSpPr>
          <a:xfrm>
            <a:off x="750750" y="2079325"/>
            <a:ext cx="3274200" cy="2137387"/>
            <a:chOff x="0" y="0"/>
            <a:chExt cx="3274199" cy="2137386"/>
          </a:xfrm>
        </p:grpSpPr>
        <p:sp>
          <p:nvSpPr>
            <p:cNvPr id="136" name="Shape"/>
            <p:cNvSpPr/>
            <p:nvPr/>
          </p:nvSpPr>
          <p:spPr>
            <a:xfrm>
              <a:off x="0" y="0"/>
              <a:ext cx="3274200" cy="213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" name="“Hi! Thanks for chatting with us! How can I help you?"/>
            <p:cNvSpPr txBox="1"/>
            <p:nvPr/>
          </p:nvSpPr>
          <p:spPr>
            <a:xfrm>
              <a:off x="4762" y="658232"/>
              <a:ext cx="3264676" cy="5834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“Hi! Thanks for chatting with us! How can I help you? </a:t>
              </a:r>
            </a:p>
          </p:txBody>
        </p:sp>
      </p:grpSp>
      <p:sp>
        <p:nvSpPr>
          <p:cNvPr id="139" name="Google Shape;92;p17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sz="1400"/>
            </a:lvl1pPr>
          </a:lstStyle>
          <a:p>
            <a:r>
              <a:t>Diffusing Tension</a:t>
            </a:r>
          </a:p>
        </p:txBody>
      </p:sp>
      <p:grpSp>
        <p:nvGrpSpPr>
          <p:cNvPr id="142" name="Google Shape;93;p17"/>
          <p:cNvGrpSpPr/>
          <p:nvPr/>
        </p:nvGrpSpPr>
        <p:grpSpPr>
          <a:xfrm>
            <a:off x="5119050" y="2079325"/>
            <a:ext cx="3274200" cy="2137387"/>
            <a:chOff x="0" y="0"/>
            <a:chExt cx="3274199" cy="2137386"/>
          </a:xfrm>
        </p:grpSpPr>
        <p:sp>
          <p:nvSpPr>
            <p:cNvPr id="140" name="Shape"/>
            <p:cNvSpPr/>
            <p:nvPr/>
          </p:nvSpPr>
          <p:spPr>
            <a:xfrm>
              <a:off x="0" y="0"/>
              <a:ext cx="3274200" cy="213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" name="“I’m sorry you’re having trouble with the databases. Let’s see what we can do.”"/>
            <p:cNvSpPr txBox="1"/>
            <p:nvPr/>
          </p:nvSpPr>
          <p:spPr>
            <a:xfrm>
              <a:off x="4762" y="556632"/>
              <a:ext cx="3264676" cy="786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“I’m sorry you’re having trouble with the databases. Let’s see what we can do.”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animBg="1" advAuto="0"/>
      <p:bldP spid="142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98;p18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6"/>
                </a:solidFill>
              </a:defRPr>
            </a:pPr>
            <a:r>
              <a:t>Step 2: Mirror Language </a:t>
            </a:r>
            <a:r>
              <a:rPr>
                <a:solidFill>
                  <a:srgbClr val="FFFFFF"/>
                </a:solidFill>
              </a:rPr>
              <a:t>                   Interest</a:t>
            </a:r>
          </a:p>
        </p:txBody>
      </p:sp>
      <p:sp>
        <p:nvSpPr>
          <p:cNvPr id="145" name="Google Shape;99;p18"/>
          <p:cNvSpPr txBox="1">
            <a:spLocks noGrp="1"/>
          </p:cNvSpPr>
          <p:nvPr>
            <p:ph type="body" idx="1"/>
          </p:nvPr>
        </p:nvSpPr>
        <p:spPr>
          <a:xfrm>
            <a:off x="387899" y="1489823"/>
            <a:ext cx="8368202" cy="30789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3500"/>
              </a:lnSpc>
            </a:pPr>
            <a:r>
              <a:t>Chat language is often informal, but keep it professional</a:t>
            </a:r>
            <a:br/>
            <a:endParaRPr/>
          </a:p>
          <a:p>
            <a:pPr>
              <a:lnSpc>
                <a:spcPct val="103500"/>
              </a:lnSpc>
            </a:pPr>
            <a:r>
              <a:t>Your language shows your interest</a:t>
            </a:r>
            <a:br/>
            <a:endParaRPr/>
          </a:p>
          <a:p>
            <a:pPr>
              <a:lnSpc>
                <a:spcPct val="103500"/>
              </a:lnSpc>
            </a:pPr>
            <a:r>
              <a:t>Have a conversation, don’t fire questions</a:t>
            </a:r>
            <a:br/>
            <a:endParaRPr/>
          </a:p>
          <a:p>
            <a:pPr>
              <a:lnSpc>
                <a:spcPct val="103500"/>
              </a:lnSpc>
            </a:pPr>
            <a:r>
              <a:t>Take cues from the patron</a:t>
            </a:r>
            <a:br/>
            <a:endParaRPr/>
          </a:p>
          <a:p>
            <a:pPr>
              <a:lnSpc>
                <a:spcPct val="103500"/>
              </a:lnSpc>
            </a:pPr>
            <a:r>
              <a:t>One exception: Patrons may use text language. Try to avoid this. </a:t>
            </a:r>
            <a:br/>
            <a:endParaRPr/>
          </a:p>
        </p:txBody>
      </p:sp>
      <p:sp>
        <p:nvSpPr>
          <p:cNvPr id="146" name="Google Shape;100;p18"/>
          <p:cNvSpPr/>
          <p:nvPr/>
        </p:nvSpPr>
        <p:spPr>
          <a:xfrm>
            <a:off x="5132875" y="558525"/>
            <a:ext cx="970201" cy="485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D8DC"/>
          </a:solidFill>
          <a:ln>
            <a:solidFill>
              <a:srgbClr val="00406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05;p19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r>
              <a:t>Examples of Mirroring Language</a:t>
            </a:r>
          </a:p>
        </p:txBody>
      </p:sp>
      <p:sp>
        <p:nvSpPr>
          <p:cNvPr id="149" name="Google Shape;106;p19"/>
          <p:cNvSpPr txBox="1">
            <a:spLocks noGrp="1"/>
          </p:cNvSpPr>
          <p:nvPr>
            <p:ph type="body" sz="half" idx="1"/>
          </p:nvPr>
        </p:nvSpPr>
        <p:spPr>
          <a:xfrm>
            <a:off x="387899" y="1489824"/>
            <a:ext cx="3999902" cy="30789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</a:lvl1pPr>
          </a:lstStyle>
          <a:p>
            <a:r>
              <a:t>Less formal</a:t>
            </a:r>
          </a:p>
        </p:txBody>
      </p:sp>
      <p:sp>
        <p:nvSpPr>
          <p:cNvPr id="150" name="Google Shape;107;p19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sz="1400"/>
            </a:lvl1pPr>
          </a:lstStyle>
          <a:p>
            <a:r>
              <a:t>More formal</a:t>
            </a:r>
          </a:p>
        </p:txBody>
      </p:sp>
      <p:grpSp>
        <p:nvGrpSpPr>
          <p:cNvPr id="153" name="Google Shape;108;p19"/>
          <p:cNvGrpSpPr/>
          <p:nvPr/>
        </p:nvGrpSpPr>
        <p:grpSpPr>
          <a:xfrm>
            <a:off x="586099" y="2021025"/>
            <a:ext cx="3375001" cy="2444176"/>
            <a:chOff x="0" y="0"/>
            <a:chExt cx="3374999" cy="2444175"/>
          </a:xfrm>
        </p:grpSpPr>
        <p:sp>
          <p:nvSpPr>
            <p:cNvPr id="151" name="Shape"/>
            <p:cNvSpPr/>
            <p:nvPr/>
          </p:nvSpPr>
          <p:spPr>
            <a:xfrm>
              <a:off x="0" y="0"/>
              <a:ext cx="3375000" cy="244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" name="Patron: “Hey, is anyone there?”…"/>
            <p:cNvSpPr txBox="1"/>
            <p:nvPr/>
          </p:nvSpPr>
          <p:spPr>
            <a:xfrm>
              <a:off x="4762" y="455658"/>
              <a:ext cx="3365475" cy="1261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r>
                <a:t>Patron: </a:t>
              </a:r>
              <a:r>
                <a:rPr b="1" i="1">
                  <a:latin typeface="Open Sans"/>
                  <a:ea typeface="Open Sans"/>
                  <a:cs typeface="Open Sans"/>
                  <a:sym typeface="Open Sans"/>
                </a:rPr>
                <a:t>“Hey, is anyone there?”</a:t>
              </a:r>
              <a:r>
                <a:rPr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>
                <a:defRPr>
                  <a:solidFill>
                    <a:srgbClr val="000000"/>
                  </a:solidFill>
                </a:defRPr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>
                <a:defRPr>
                  <a:solidFill>
                    <a:srgbClr val="000000"/>
                  </a:solidFill>
                </a:defRPr>
              </a:pPr>
              <a:r>
                <a:t>Librarian: </a:t>
              </a:r>
              <a:r>
                <a:rPr b="1" i="1">
                  <a:latin typeface="Open Sans"/>
                  <a:ea typeface="Open Sans"/>
                  <a:cs typeface="Open Sans"/>
                  <a:sym typeface="Open Sans"/>
                </a:rPr>
                <a:t>“Yup! I’m a librarian - what can I help you with today?”</a:t>
              </a:r>
            </a:p>
          </p:txBody>
        </p:sp>
      </p:grpSp>
      <p:grpSp>
        <p:nvGrpSpPr>
          <p:cNvPr id="156" name="Google Shape;109;p19"/>
          <p:cNvGrpSpPr/>
          <p:nvPr/>
        </p:nvGrpSpPr>
        <p:grpSpPr>
          <a:xfrm>
            <a:off x="5068649" y="2021025"/>
            <a:ext cx="3375000" cy="2444176"/>
            <a:chOff x="0" y="0"/>
            <a:chExt cx="3374999" cy="2444175"/>
          </a:xfrm>
        </p:grpSpPr>
        <p:sp>
          <p:nvSpPr>
            <p:cNvPr id="154" name="Shape"/>
            <p:cNvSpPr/>
            <p:nvPr/>
          </p:nvSpPr>
          <p:spPr>
            <a:xfrm>
              <a:off x="0" y="0"/>
              <a:ext cx="3375000" cy="244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5" name="Patron: “Good afternoon. Is someone there I could speak with?”…"/>
            <p:cNvSpPr txBox="1"/>
            <p:nvPr/>
          </p:nvSpPr>
          <p:spPr>
            <a:xfrm>
              <a:off x="4762" y="239758"/>
              <a:ext cx="3365475" cy="169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r>
                <a:t>Patron: </a:t>
              </a:r>
              <a:r>
                <a:rPr b="1" i="1">
                  <a:latin typeface="Open Sans"/>
                  <a:ea typeface="Open Sans"/>
                  <a:cs typeface="Open Sans"/>
                  <a:sym typeface="Open Sans"/>
                </a:rPr>
                <a:t>“Good afternoon. Is someone there I could speak with?”</a:t>
              </a:r>
              <a:r>
                <a:rPr i="1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>
                <a:defRPr>
                  <a:solidFill>
                    <a:srgbClr val="000000"/>
                  </a:solidFill>
                </a:defRPr>
              </a:pPr>
              <a:endParaRPr i="1">
                <a:latin typeface="Open Sans"/>
                <a:ea typeface="Open Sans"/>
                <a:cs typeface="Open Sans"/>
                <a:sym typeface="Open Sans"/>
              </a:endParaRPr>
            </a:p>
            <a:p>
              <a:pPr>
                <a:defRPr>
                  <a:solidFill>
                    <a:srgbClr val="000000"/>
                  </a:solidFill>
                </a:defRPr>
              </a:pPr>
              <a:r>
                <a:t>Librarian: </a:t>
              </a:r>
              <a:r>
                <a:rPr b="1" i="1">
                  <a:latin typeface="Open Sans"/>
                  <a:ea typeface="Open Sans"/>
                  <a:cs typeface="Open Sans"/>
                  <a:sym typeface="Open Sans"/>
                </a:rPr>
                <a:t>“Hello. Absolutely. You’ve reached the library chat desk and I’d be happy to assist you.”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6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14;p20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6"/>
                </a:solidFill>
              </a:defRPr>
            </a:pPr>
            <a:r>
              <a:t>Step 3: Signal Understanding</a:t>
            </a:r>
            <a:r>
              <a:rPr>
                <a:solidFill>
                  <a:srgbClr val="FFFFFF"/>
                </a:solidFill>
              </a:rPr>
              <a:t>                Interest</a:t>
            </a:r>
          </a:p>
        </p:txBody>
      </p:sp>
      <p:sp>
        <p:nvSpPr>
          <p:cNvPr id="159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87899" y="1489825"/>
            <a:ext cx="8368202" cy="3532500"/>
          </a:xfrm>
          <a:prstGeom prst="rect">
            <a:avLst/>
          </a:prstGeom>
        </p:spPr>
        <p:txBody>
          <a:bodyPr/>
          <a:lstStyle/>
          <a:p>
            <a:pPr marL="0" indent="0" defTabSz="365760">
              <a:lnSpc>
                <a:spcPct val="92000"/>
              </a:lnSpc>
              <a:buSzTx/>
              <a:buNone/>
              <a:defRPr sz="160"/>
            </a:pPr>
            <a:endParaRPr sz="2880"/>
          </a:p>
          <a:p>
            <a:pPr marL="182880" indent="-137160" defTabSz="365760">
              <a:lnSpc>
                <a:spcPct val="92000"/>
              </a:lnSpc>
              <a:spcBef>
                <a:spcPts val="400"/>
              </a:spcBef>
              <a:buSzPct val="100000"/>
              <a:defRPr sz="720"/>
            </a:pPr>
            <a:r>
              <a:t>Use affirming language </a:t>
            </a:r>
            <a:endParaRPr sz="2880"/>
          </a:p>
          <a:p>
            <a:pPr marL="0" indent="0" defTabSz="365760">
              <a:lnSpc>
                <a:spcPct val="92000"/>
              </a:lnSpc>
              <a:spcBef>
                <a:spcPts val="400"/>
              </a:spcBef>
              <a:buSzTx/>
              <a:buNone/>
              <a:defRPr sz="160"/>
            </a:pPr>
            <a:endParaRPr sz="2880"/>
          </a:p>
          <a:p>
            <a:pPr marL="0" indent="0" defTabSz="365760">
              <a:lnSpc>
                <a:spcPct val="92000"/>
              </a:lnSpc>
              <a:spcBef>
                <a:spcPts val="400"/>
              </a:spcBef>
              <a:buSzTx/>
              <a:buNone/>
              <a:defRPr sz="160"/>
            </a:pPr>
            <a:endParaRPr sz="2880"/>
          </a:p>
          <a:p>
            <a:pPr marL="0" indent="0" defTabSz="365760">
              <a:lnSpc>
                <a:spcPct val="92000"/>
              </a:lnSpc>
              <a:spcBef>
                <a:spcPts val="400"/>
              </a:spcBef>
              <a:buSzTx/>
              <a:buNone/>
              <a:defRPr sz="160"/>
            </a:pPr>
            <a:endParaRPr sz="2880"/>
          </a:p>
          <a:p>
            <a:pPr marL="182880" indent="-137160" defTabSz="365760">
              <a:lnSpc>
                <a:spcPct val="92000"/>
              </a:lnSpc>
              <a:spcBef>
                <a:spcPts val="400"/>
              </a:spcBef>
              <a:buSzPct val="100000"/>
              <a:defRPr sz="720"/>
            </a:pPr>
            <a:r>
              <a:t>Reassure the patron</a:t>
            </a:r>
            <a:endParaRPr sz="2880"/>
          </a:p>
          <a:p>
            <a:pPr marL="0" indent="182880" defTabSz="365760">
              <a:lnSpc>
                <a:spcPct val="92000"/>
              </a:lnSpc>
              <a:spcBef>
                <a:spcPts val="400"/>
              </a:spcBef>
              <a:buSzTx/>
              <a:buNone/>
              <a:defRPr sz="720"/>
            </a:pPr>
            <a:br>
              <a:rPr sz="2880"/>
            </a:br>
            <a:br>
              <a:rPr sz="2880"/>
            </a:br>
            <a:br>
              <a:rPr sz="2880"/>
            </a:br>
            <a:endParaRPr sz="2880"/>
          </a:p>
        </p:txBody>
      </p:sp>
      <p:sp>
        <p:nvSpPr>
          <p:cNvPr id="160" name="Google Shape;116;p20"/>
          <p:cNvSpPr/>
          <p:nvPr/>
        </p:nvSpPr>
        <p:spPr>
          <a:xfrm>
            <a:off x="6016475" y="558525"/>
            <a:ext cx="970200" cy="485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D8DC"/>
          </a:solidFill>
          <a:ln>
            <a:solidFill>
              <a:srgbClr val="00406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63" name="Google Shape;117;p20"/>
          <p:cNvGrpSpPr/>
          <p:nvPr/>
        </p:nvGrpSpPr>
        <p:grpSpPr>
          <a:xfrm>
            <a:off x="1841699" y="2571749"/>
            <a:ext cx="1571401" cy="727652"/>
            <a:chOff x="0" y="0"/>
            <a:chExt cx="1571400" cy="727650"/>
          </a:xfrm>
        </p:grpSpPr>
        <p:sp>
          <p:nvSpPr>
            <p:cNvPr id="161" name="Shape"/>
            <p:cNvSpPr/>
            <p:nvPr/>
          </p:nvSpPr>
          <p:spPr>
            <a:xfrm>
              <a:off x="0" y="0"/>
              <a:ext cx="1571401" cy="72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62" name="“I understand.”"/>
            <p:cNvSpPr txBox="1"/>
            <p:nvPr/>
          </p:nvSpPr>
          <p:spPr>
            <a:xfrm>
              <a:off x="4762" y="124025"/>
              <a:ext cx="1561876" cy="398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“I understand.” </a:t>
              </a:r>
            </a:p>
          </p:txBody>
        </p:sp>
      </p:grpSp>
      <p:grpSp>
        <p:nvGrpSpPr>
          <p:cNvPr id="166" name="Google Shape;118;p20"/>
          <p:cNvGrpSpPr/>
          <p:nvPr/>
        </p:nvGrpSpPr>
        <p:grpSpPr>
          <a:xfrm>
            <a:off x="3835699" y="2571749"/>
            <a:ext cx="1105801" cy="727652"/>
            <a:chOff x="0" y="0"/>
            <a:chExt cx="1105800" cy="727650"/>
          </a:xfrm>
        </p:grpSpPr>
        <p:sp>
          <p:nvSpPr>
            <p:cNvPr id="164" name="Shape"/>
            <p:cNvSpPr/>
            <p:nvPr/>
          </p:nvSpPr>
          <p:spPr>
            <a:xfrm>
              <a:off x="0" y="0"/>
              <a:ext cx="1105801" cy="72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5" name="“Good…"/>
            <p:cNvSpPr txBox="1"/>
            <p:nvPr/>
          </p:nvSpPr>
          <p:spPr>
            <a:xfrm>
              <a:off x="4762" y="16075"/>
              <a:ext cx="1096276" cy="614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“Good </a:t>
              </a:r>
            </a:p>
            <a:p>
              <a: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question!”</a:t>
              </a:r>
              <a:r>
                <a:rPr>
                  <a:latin typeface="+mj-lt"/>
                  <a:ea typeface="+mj-ea"/>
                  <a:cs typeface="+mj-cs"/>
                  <a:sym typeface="Arial"/>
                </a:rPr>
                <a:t> </a:t>
              </a:r>
            </a:p>
          </p:txBody>
        </p:sp>
      </p:grpSp>
      <p:grpSp>
        <p:nvGrpSpPr>
          <p:cNvPr id="169" name="Google Shape;119;p20"/>
          <p:cNvGrpSpPr/>
          <p:nvPr/>
        </p:nvGrpSpPr>
        <p:grpSpPr>
          <a:xfrm>
            <a:off x="5159524" y="2571749"/>
            <a:ext cx="1307102" cy="727652"/>
            <a:chOff x="0" y="0"/>
            <a:chExt cx="1307100" cy="727650"/>
          </a:xfrm>
        </p:grpSpPr>
        <p:sp>
          <p:nvSpPr>
            <p:cNvPr id="167" name="Shape"/>
            <p:cNvSpPr/>
            <p:nvPr/>
          </p:nvSpPr>
          <p:spPr>
            <a:xfrm>
              <a:off x="0" y="0"/>
              <a:ext cx="1307101" cy="72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68" name="“That’s interesting!”"/>
            <p:cNvSpPr txBox="1"/>
            <p:nvPr/>
          </p:nvSpPr>
          <p:spPr>
            <a:xfrm>
              <a:off x="4762" y="16075"/>
              <a:ext cx="1297576" cy="614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“That’s interesting!” </a:t>
              </a:r>
            </a:p>
          </p:txBody>
        </p:sp>
      </p:grpSp>
      <p:grpSp>
        <p:nvGrpSpPr>
          <p:cNvPr id="172" name="Google Shape;120;p20"/>
          <p:cNvGrpSpPr/>
          <p:nvPr/>
        </p:nvGrpSpPr>
        <p:grpSpPr>
          <a:xfrm>
            <a:off x="1631999" y="4148175"/>
            <a:ext cx="1571401" cy="727651"/>
            <a:chOff x="0" y="0"/>
            <a:chExt cx="1571400" cy="727650"/>
          </a:xfrm>
        </p:grpSpPr>
        <p:sp>
          <p:nvSpPr>
            <p:cNvPr id="170" name="Shape"/>
            <p:cNvSpPr/>
            <p:nvPr/>
          </p:nvSpPr>
          <p:spPr>
            <a:xfrm>
              <a:off x="0" y="0"/>
              <a:ext cx="1571401" cy="72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71" name="“It’s no problem at all!”"/>
            <p:cNvSpPr txBox="1"/>
            <p:nvPr/>
          </p:nvSpPr>
          <p:spPr>
            <a:xfrm>
              <a:off x="4762" y="16075"/>
              <a:ext cx="1561876" cy="614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“It’s no problem at all!” </a:t>
              </a:r>
            </a:p>
          </p:txBody>
        </p:sp>
      </p:grpSp>
      <p:grpSp>
        <p:nvGrpSpPr>
          <p:cNvPr id="175" name="Google Shape;121;p20"/>
          <p:cNvGrpSpPr/>
          <p:nvPr/>
        </p:nvGrpSpPr>
        <p:grpSpPr>
          <a:xfrm>
            <a:off x="3551925" y="4148175"/>
            <a:ext cx="1167001" cy="727651"/>
            <a:chOff x="0" y="0"/>
            <a:chExt cx="1166999" cy="727650"/>
          </a:xfrm>
        </p:grpSpPr>
        <p:sp>
          <p:nvSpPr>
            <p:cNvPr id="173" name="Shape"/>
            <p:cNvSpPr/>
            <p:nvPr/>
          </p:nvSpPr>
          <p:spPr>
            <a:xfrm>
              <a:off x="0" y="0"/>
              <a:ext cx="1167001" cy="72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74" name="“I’m here to help.”"/>
            <p:cNvSpPr txBox="1"/>
            <p:nvPr/>
          </p:nvSpPr>
          <p:spPr>
            <a:xfrm>
              <a:off x="4762" y="16075"/>
              <a:ext cx="1157476" cy="614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“I’m here to help.”</a:t>
              </a:r>
            </a:p>
          </p:txBody>
        </p:sp>
      </p:grpSp>
      <p:grpSp>
        <p:nvGrpSpPr>
          <p:cNvPr id="178" name="Google Shape;122;p20"/>
          <p:cNvGrpSpPr/>
          <p:nvPr/>
        </p:nvGrpSpPr>
        <p:grpSpPr>
          <a:xfrm>
            <a:off x="5159525" y="4114350"/>
            <a:ext cx="1883701" cy="892089"/>
            <a:chOff x="0" y="0"/>
            <a:chExt cx="1883699" cy="892088"/>
          </a:xfrm>
        </p:grpSpPr>
        <p:sp>
          <p:nvSpPr>
            <p:cNvPr id="176" name="Shape"/>
            <p:cNvSpPr/>
            <p:nvPr/>
          </p:nvSpPr>
          <p:spPr>
            <a:xfrm>
              <a:off x="0" y="33824"/>
              <a:ext cx="1883701" cy="85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77" name="“Let’s see if we can figure this out together.”"/>
            <p:cNvSpPr txBox="1"/>
            <p:nvPr/>
          </p:nvSpPr>
          <p:spPr>
            <a:xfrm>
              <a:off x="4762" y="0"/>
              <a:ext cx="1874176" cy="830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“Let’s see if we can figure this out together.”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  <p:bldP spid="166" grpId="2" animBg="1" advAuto="0"/>
      <p:bldP spid="169" grpId="3" animBg="1" advAuto="0"/>
      <p:bldP spid="172" grpId="4" animBg="1" advAuto="0"/>
      <p:bldP spid="175" grpId="5" animBg="1" advAuto="0"/>
      <p:bldP spid="178" grpId="6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27;p21"/>
          <p:cNvSpPr txBox="1">
            <a:spLocks noGrp="1"/>
          </p:cNvSpPr>
          <p:nvPr>
            <p:ph type="title"/>
          </p:nvPr>
        </p:nvSpPr>
        <p:spPr>
          <a:xfrm>
            <a:off x="387899" y="458024"/>
            <a:ext cx="8368202" cy="686102"/>
          </a:xfrm>
          <a:prstGeom prst="rect">
            <a:avLst/>
          </a:prstGeom>
        </p:spPr>
        <p:txBody>
          <a:bodyPr/>
          <a:lstStyle/>
          <a:p>
            <a:r>
              <a:t>Signaling Understanding, continued</a:t>
            </a:r>
          </a:p>
        </p:txBody>
      </p:sp>
      <p:sp>
        <p:nvSpPr>
          <p:cNvPr id="181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87899" y="1489823"/>
            <a:ext cx="8368202" cy="3078902"/>
          </a:xfrm>
          <a:prstGeom prst="rect">
            <a:avLst/>
          </a:prstGeom>
        </p:spPr>
        <p:txBody>
          <a:bodyPr/>
          <a:lstStyle/>
          <a:p>
            <a:pPr indent="-349484">
              <a:lnSpc>
                <a:spcPct val="92000"/>
              </a:lnSpc>
              <a:buSzPct val="100000"/>
            </a:pPr>
            <a:r>
              <a:t>Don’t search until you have a good handle on the question</a:t>
            </a:r>
            <a:br/>
            <a:endParaRPr sz="2000"/>
          </a:p>
          <a:p>
            <a:pPr indent="-349484">
              <a:lnSpc>
                <a:spcPct val="92000"/>
              </a:lnSpc>
              <a:buSzPct val="100000"/>
            </a:pPr>
            <a:r>
              <a:t>Type their question back to them</a:t>
            </a:r>
            <a:endParaRPr sz="2000"/>
          </a:p>
          <a:p>
            <a:pPr marL="0" indent="0">
              <a:lnSpc>
                <a:spcPct val="92000"/>
              </a:lnSpc>
              <a:spcBef>
                <a:spcPts val="1200"/>
              </a:spcBef>
              <a:buSzTx/>
              <a:buNone/>
              <a:defRPr sz="1600"/>
            </a:pPr>
            <a:endParaRPr sz="2000"/>
          </a:p>
          <a:p>
            <a:pPr marL="0" indent="0">
              <a:lnSpc>
                <a:spcPct val="92000"/>
              </a:lnSpc>
              <a:spcBef>
                <a:spcPts val="1200"/>
              </a:spcBef>
              <a:buSzTx/>
              <a:buNone/>
              <a:defRPr sz="1600"/>
            </a:pPr>
            <a:endParaRPr sz="2000"/>
          </a:p>
          <a:p>
            <a:pPr marL="0" indent="0">
              <a:lnSpc>
                <a:spcPct val="92000"/>
              </a:lnSpc>
              <a:spcBef>
                <a:spcPts val="1200"/>
              </a:spcBef>
              <a:buSzTx/>
              <a:buNone/>
              <a:defRPr sz="1600"/>
            </a:pPr>
            <a:endParaRPr sz="2000"/>
          </a:p>
          <a:p>
            <a:pPr indent="-349484">
              <a:lnSpc>
                <a:spcPct val="92000"/>
              </a:lnSpc>
              <a:spcBef>
                <a:spcPts val="1200"/>
              </a:spcBef>
              <a:buSzPct val="100000"/>
            </a:pPr>
            <a:r>
              <a:t>If you don’t understand, ask for more info</a:t>
            </a:r>
          </a:p>
        </p:txBody>
      </p:sp>
      <p:grpSp>
        <p:nvGrpSpPr>
          <p:cNvPr id="184" name="Google Shape;129;p21"/>
          <p:cNvGrpSpPr/>
          <p:nvPr/>
        </p:nvGrpSpPr>
        <p:grpSpPr>
          <a:xfrm>
            <a:off x="2991100" y="2069792"/>
            <a:ext cx="4941301" cy="1918966"/>
            <a:chOff x="0" y="0"/>
            <a:chExt cx="4941299" cy="1918965"/>
          </a:xfrm>
        </p:grpSpPr>
        <p:sp>
          <p:nvSpPr>
            <p:cNvPr id="182" name="Shape"/>
            <p:cNvSpPr/>
            <p:nvPr/>
          </p:nvSpPr>
          <p:spPr>
            <a:xfrm>
              <a:off x="0" y="454132"/>
              <a:ext cx="4941301" cy="1166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8720"/>
                  </a:lnTo>
                  <a:lnTo>
                    <a:pt x="9000" y="18720"/>
                  </a:lnTo>
                  <a:lnTo>
                    <a:pt x="6469" y="21600"/>
                  </a:lnTo>
                  <a:lnTo>
                    <a:pt x="3600" y="18720"/>
                  </a:lnTo>
                  <a:lnTo>
                    <a:pt x="0" y="18720"/>
                  </a:lnTo>
                  <a:lnTo>
                    <a:pt x="0" y="1092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3" name="“What a great question! I want to be sure I understand it. You’re looking for the airspeed velocity of African swallows. Is that right?”"/>
            <p:cNvSpPr txBox="1"/>
            <p:nvPr/>
          </p:nvSpPr>
          <p:spPr>
            <a:xfrm>
              <a:off x="4762" y="0"/>
              <a:ext cx="4931776" cy="1918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>
                <a:lnSpc>
                  <a:spcPct val="137000"/>
                </a:lnSpc>
                <a:defRPr>
                  <a:solidFill>
                    <a:srgbClr val="000000"/>
                  </a:solidFill>
                </a:defRPr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>
                <a:lnSpc>
                  <a:spcPct val="1370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“What a great question! I want to be sure I understand it. You’re looking for the airspeed velocity of African swallows. Is that right?” </a:t>
              </a:r>
            </a:p>
            <a:p>
              <a:pPr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87" name="Google Shape;130;p21"/>
          <p:cNvGrpSpPr/>
          <p:nvPr/>
        </p:nvGrpSpPr>
        <p:grpSpPr>
          <a:xfrm>
            <a:off x="2991100" y="4157274"/>
            <a:ext cx="4941301" cy="914214"/>
            <a:chOff x="0" y="0"/>
            <a:chExt cx="4941299" cy="914212"/>
          </a:xfrm>
        </p:grpSpPr>
        <p:sp>
          <p:nvSpPr>
            <p:cNvPr id="185" name="Shape"/>
            <p:cNvSpPr/>
            <p:nvPr/>
          </p:nvSpPr>
          <p:spPr>
            <a:xfrm>
              <a:off x="0" y="16124"/>
              <a:ext cx="4941301" cy="89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FD8DC"/>
            </a:solidFill>
            <a:ln w="9525" cap="flat">
              <a:solidFill>
                <a:srgbClr val="00406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86" name="“This is so interesting. I want to be sure I completely understand your question. Can you give me a bit more information?”"/>
            <p:cNvSpPr txBox="1"/>
            <p:nvPr/>
          </p:nvSpPr>
          <p:spPr>
            <a:xfrm>
              <a:off x="4762" y="0"/>
              <a:ext cx="4931776" cy="830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“This is so interesting. I want to be sure I completely understand your question. Can you give me a bit more information?”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  <p:bldP spid="187" grpId="2" animBg="1" advAuto="0"/>
    </p:bld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00517C"/>
      </a:dk1>
      <a:lt1>
        <a:srgbClr val="FFFFFF"/>
      </a:lt1>
      <a:dk2>
        <a:srgbClr val="A7A7A7"/>
      </a:dk2>
      <a:lt2>
        <a:srgbClr val="535353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0000FF"/>
      </a:hlink>
      <a:folHlink>
        <a:srgbClr val="FF00FF"/>
      </a:folHlink>
    </a:clrScheme>
    <a:fontScheme name="Marin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r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17C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arina">
  <a:themeElements>
    <a:clrScheme name="Marin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0000FF"/>
      </a:hlink>
      <a:folHlink>
        <a:srgbClr val="FF00FF"/>
      </a:folHlink>
    </a:clrScheme>
    <a:fontScheme name="Marin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r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17C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Macintosh PowerPoint</Application>
  <PresentationFormat>On-screen Show (16:9)</PresentationFormat>
  <Paragraphs>148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Helvetica</vt:lpstr>
      <vt:lpstr>Open Sans</vt:lpstr>
      <vt:lpstr>Roboto</vt:lpstr>
      <vt:lpstr>Roboto Slab</vt:lpstr>
      <vt:lpstr>Marina</vt:lpstr>
      <vt:lpstr>Eight Steps to Excellent Customer Service in Virtual Reference</vt:lpstr>
      <vt:lpstr>Land Acknowledgement</vt:lpstr>
      <vt:lpstr>The Reference Interview</vt:lpstr>
      <vt:lpstr>Step 1: Being Human                  Visibility </vt:lpstr>
      <vt:lpstr>Examples of Being Human </vt:lpstr>
      <vt:lpstr>Step 2: Mirror Language                    Interest</vt:lpstr>
      <vt:lpstr>Examples of Mirroring Language</vt:lpstr>
      <vt:lpstr>Step 3: Signal Understanding                Interest</vt:lpstr>
      <vt:lpstr>Signaling Understanding, continued</vt:lpstr>
      <vt:lpstr>Step 4: Being Patient                 Listening </vt:lpstr>
      <vt:lpstr>Step 5: Staying in Contact               Searching</vt:lpstr>
      <vt:lpstr>Staying in Contact, continued</vt:lpstr>
      <vt:lpstr>Step 6: Break it Down              Searching</vt:lpstr>
      <vt:lpstr>Examples of Breaking it Down</vt:lpstr>
      <vt:lpstr>Tips for Breaking it Down</vt:lpstr>
      <vt:lpstr>Step 7: Keep it Short              Follow-up</vt:lpstr>
      <vt:lpstr>Step 8: Referrals              Follow-up</vt:lpstr>
      <vt:lpstr>Referrals, continued</vt:lpstr>
      <vt:lpstr>Referrals - Be proactive</vt:lpstr>
      <vt:lpstr>Five Quick Tech Tips</vt:lpstr>
      <vt:lpstr>Final thoughts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Eight Steps to Excellent Customer Service in Virtual Reference</dc:title>
  <cp:lastModifiedBy>Kelly Doty</cp:lastModifiedBy>
  <cp:revision>1</cp:revision>
  <dcterms:modified xsi:type="dcterms:W3CDTF">2022-09-09T15:59:44Z</dcterms:modified>
</cp:coreProperties>
</file>